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73" r:id="rId2"/>
  </p:sldIdLst>
  <p:sldSz cx="12192000" cy="6858000"/>
  <p:notesSz cx="6761163" cy="9942513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91" userDrawn="1">
          <p15:clr>
            <a:srgbClr val="A4A3A4"/>
          </p15:clr>
        </p15:guide>
        <p15:guide id="2" pos="37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498" y="84"/>
      </p:cViewPr>
      <p:guideLst>
        <p:guide orient="horz" pos="1891"/>
        <p:guide pos="37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531E74-298C-46E1-A5FC-4BD7F237C2E5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E9052C-E68A-4235-97FE-8DBB2A3E6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7025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545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tags" Target="../tags/tag18.xml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10" Type="http://schemas.openxmlformats.org/officeDocument/2006/relationships/tags" Target="../tags/tag11.xml"/><Relationship Id="rId19" Type="http://schemas.openxmlformats.org/officeDocument/2006/relationships/notesSlide" Target="../notesSlides/notesSlide1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"/>
          <p:cNvSpPr/>
          <p:nvPr/>
        </p:nvSpPr>
        <p:spPr>
          <a:xfrm>
            <a:off x="265430" y="87630"/>
            <a:ext cx="977900" cy="27432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第一学期</a:t>
            </a:r>
            <a:endParaRPr kumimoji="0" lang="zh-CN" altLang="zh-CN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674495" y="87630"/>
            <a:ext cx="869315" cy="27432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第二学期</a:t>
            </a:r>
            <a:endParaRPr lang="zh-CN" altLang="zh-CN" sz="1000" dirty="0">
              <a:solidFill>
                <a:srgbClr val="000000"/>
              </a:solidFill>
              <a:latin typeface="Arial" panose="020B0604020202020204"/>
              <a:ea typeface="微软雅黑" panose="020B0503020204020204" charset="-122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2930525" y="83820"/>
            <a:ext cx="1029970" cy="27432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第三学期</a:t>
            </a:r>
            <a:endParaRPr lang="zh-CN" altLang="zh-CN" sz="1000" dirty="0">
              <a:solidFill>
                <a:srgbClr val="000000"/>
              </a:solidFill>
              <a:latin typeface="Arial" panose="020B0604020202020204"/>
              <a:ea typeface="微软雅黑" panose="020B0503020204020204" charset="-122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4375785" y="83820"/>
            <a:ext cx="1151890" cy="27432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第四学期</a:t>
            </a:r>
            <a:endParaRPr lang="zh-CN" altLang="zh-CN" sz="1000" dirty="0">
              <a:solidFill>
                <a:srgbClr val="000000"/>
              </a:solidFill>
              <a:latin typeface="Arial" panose="020B0604020202020204"/>
              <a:ea typeface="微软雅黑" panose="020B0503020204020204" charset="-122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6057265" y="97790"/>
            <a:ext cx="914400" cy="27432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第五学期</a:t>
            </a:r>
            <a:endParaRPr lang="zh-CN" altLang="zh-CN" sz="1000" dirty="0">
              <a:solidFill>
                <a:srgbClr val="000000"/>
              </a:solidFill>
              <a:latin typeface="Arial" panose="020B0604020202020204"/>
              <a:ea typeface="微软雅黑" panose="020B0503020204020204" charset="-122"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7549515" y="83820"/>
            <a:ext cx="993140" cy="27432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第六学期</a:t>
            </a:r>
            <a:endParaRPr lang="zh-CN" altLang="zh-CN" sz="1000" dirty="0">
              <a:solidFill>
                <a:srgbClr val="000000"/>
              </a:solidFill>
              <a:latin typeface="Arial" panose="020B0604020202020204"/>
              <a:ea typeface="微软雅黑" panose="020B0503020204020204" charset="-122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10963275" y="80010"/>
            <a:ext cx="914400" cy="27432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第八学期</a:t>
            </a:r>
            <a:endParaRPr lang="zh-CN" altLang="zh-CN" sz="1000" dirty="0">
              <a:solidFill>
                <a:srgbClr val="000000"/>
              </a:solidFill>
              <a:latin typeface="Arial" panose="020B0604020202020204"/>
              <a:ea typeface="微软雅黑" panose="020B0503020204020204" charset="-122"/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9133840" y="76200"/>
            <a:ext cx="1159510" cy="27432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第七学期</a:t>
            </a:r>
            <a:endParaRPr lang="zh-CN" altLang="zh-CN" sz="1000" dirty="0">
              <a:solidFill>
                <a:srgbClr val="000000"/>
              </a:solidFill>
              <a:latin typeface="Arial" panose="020B0604020202020204"/>
              <a:ea typeface="微软雅黑" panose="020B0503020204020204" charset="-122"/>
            </a:endParaRPr>
          </a:p>
        </p:txBody>
      </p:sp>
      <p:sp>
        <p:nvSpPr>
          <p:cNvPr id="13" name="圆角矩形 12"/>
          <p:cNvSpPr/>
          <p:nvPr/>
        </p:nvSpPr>
        <p:spPr>
          <a:xfrm>
            <a:off x="264160" y="1016000"/>
            <a:ext cx="1063625" cy="38354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无机及分析化学及实验（</a:t>
            </a:r>
            <a:r>
              <a:rPr kumimoji="0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5.5</a:t>
            </a:r>
            <a:r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14" name="圆角矩形 13"/>
          <p:cNvSpPr/>
          <p:nvPr/>
        </p:nvSpPr>
        <p:spPr>
          <a:xfrm>
            <a:off x="299720" y="3101340"/>
            <a:ext cx="979170" cy="297180"/>
          </a:xfrm>
          <a:prstGeom prst="roundRect">
            <a:avLst/>
          </a:prstGeom>
          <a:solidFill>
            <a:srgbClr val="FFD5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高等数学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lang="en-US" altLang="zh-CN" sz="1000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4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15" name="圆角矩形 14"/>
          <p:cNvSpPr/>
          <p:nvPr/>
        </p:nvSpPr>
        <p:spPr>
          <a:xfrm>
            <a:off x="299085" y="587375"/>
            <a:ext cx="979805" cy="2971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英语</a:t>
            </a:r>
            <a:r>
              <a:rPr kumimoji="0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</a:t>
            </a:r>
            <a:r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4</a:t>
            </a:r>
            <a:r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16" name="圆角矩形 15"/>
          <p:cNvSpPr/>
          <p:nvPr/>
        </p:nvSpPr>
        <p:spPr>
          <a:xfrm>
            <a:off x="1665923" y="552970"/>
            <a:ext cx="863600" cy="2971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英语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II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4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19" name="圆角矩形 18"/>
          <p:cNvSpPr/>
          <p:nvPr/>
        </p:nvSpPr>
        <p:spPr>
          <a:xfrm>
            <a:off x="1705927" y="1171574"/>
            <a:ext cx="869315" cy="3683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有机化学及实验（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5.5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20" name="圆角矩形 19"/>
          <p:cNvSpPr/>
          <p:nvPr/>
        </p:nvSpPr>
        <p:spPr>
          <a:xfrm>
            <a:off x="332191" y="3950811"/>
            <a:ext cx="1045759" cy="305492"/>
          </a:xfrm>
          <a:prstGeom prst="roundRect">
            <a:avLst>
              <a:gd name="adj" fmla="val 5000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大学生心里健康教育（</a:t>
            </a:r>
            <a:r>
              <a:rPr lang="en-US" altLang="zh-CN" sz="1000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23" name="圆角矩形 22"/>
          <p:cNvSpPr/>
          <p:nvPr/>
        </p:nvSpPr>
        <p:spPr>
          <a:xfrm>
            <a:off x="1658777" y="4679791"/>
            <a:ext cx="1030605" cy="45466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中国近现代史纲要（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24" name="圆角矩形 23"/>
          <p:cNvSpPr/>
          <p:nvPr/>
        </p:nvSpPr>
        <p:spPr>
          <a:xfrm>
            <a:off x="355628" y="4366101"/>
            <a:ext cx="966470" cy="45529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思想道德与法治（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25" name="圆角矩形 24"/>
          <p:cNvSpPr/>
          <p:nvPr/>
        </p:nvSpPr>
        <p:spPr>
          <a:xfrm>
            <a:off x="3047336" y="4680160"/>
            <a:ext cx="1005840" cy="454291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马克思主义基本原理（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27" name="圆角矩形 26"/>
          <p:cNvSpPr/>
          <p:nvPr/>
        </p:nvSpPr>
        <p:spPr>
          <a:xfrm>
            <a:off x="9168650" y="5325900"/>
            <a:ext cx="1158875" cy="36385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就业指导（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0.5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30" name="圆角矩形 29"/>
          <p:cNvSpPr/>
          <p:nvPr/>
        </p:nvSpPr>
        <p:spPr>
          <a:xfrm>
            <a:off x="1680210" y="5871123"/>
            <a:ext cx="956310" cy="30497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体育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31" name="圆角矩形 30"/>
          <p:cNvSpPr/>
          <p:nvPr/>
        </p:nvSpPr>
        <p:spPr>
          <a:xfrm>
            <a:off x="3016711" y="5875020"/>
            <a:ext cx="1025525" cy="2971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体育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II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32" name="圆角矩形 31"/>
          <p:cNvSpPr/>
          <p:nvPr/>
        </p:nvSpPr>
        <p:spPr>
          <a:xfrm>
            <a:off x="1675130" y="3100070"/>
            <a:ext cx="1053465" cy="297180"/>
          </a:xfrm>
          <a:prstGeom prst="roundRect">
            <a:avLst/>
          </a:prstGeom>
          <a:solidFill>
            <a:srgbClr val="FFD5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高等数学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II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4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33" name="圆角矩形 32"/>
          <p:cNvSpPr/>
          <p:nvPr/>
        </p:nvSpPr>
        <p:spPr>
          <a:xfrm>
            <a:off x="1697355" y="2367280"/>
            <a:ext cx="995680" cy="330835"/>
          </a:xfrm>
          <a:prstGeom prst="roundRect">
            <a:avLst/>
          </a:prstGeom>
          <a:solidFill>
            <a:srgbClr val="FFD5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线性代数（</a:t>
            </a:r>
            <a:r>
              <a:rPr kumimoji="0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34" name="圆角矩形 33"/>
          <p:cNvSpPr/>
          <p:nvPr/>
        </p:nvSpPr>
        <p:spPr>
          <a:xfrm>
            <a:off x="2963264" y="3064741"/>
            <a:ext cx="1024890" cy="366395"/>
          </a:xfrm>
          <a:prstGeom prst="roundRect">
            <a:avLst/>
          </a:prstGeom>
          <a:solidFill>
            <a:srgbClr val="FFD5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概率论与数理统计（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41" name="圆角矩形 40"/>
          <p:cNvSpPr/>
          <p:nvPr/>
        </p:nvSpPr>
        <p:spPr>
          <a:xfrm>
            <a:off x="2966720" y="2326640"/>
            <a:ext cx="1017905" cy="37147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食品工程原理（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3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44" name="圆角矩形 43"/>
          <p:cNvSpPr/>
          <p:nvPr/>
        </p:nvSpPr>
        <p:spPr>
          <a:xfrm>
            <a:off x="4366895" y="508000"/>
            <a:ext cx="1160780" cy="31242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食品微生物学及实验（</a:t>
            </a:r>
            <a:r>
              <a:rPr kumimoji="0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6</a:t>
            </a:r>
            <a:r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47" name="圆角矩形 46"/>
          <p:cNvSpPr/>
          <p:nvPr/>
        </p:nvSpPr>
        <p:spPr>
          <a:xfrm>
            <a:off x="4412516" y="1919922"/>
            <a:ext cx="1158875" cy="285421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食品营养学（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52" name="圆角矩形 51"/>
          <p:cNvSpPr/>
          <p:nvPr/>
        </p:nvSpPr>
        <p:spPr>
          <a:xfrm>
            <a:off x="6042326" y="5857876"/>
            <a:ext cx="1140460" cy="2971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体育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III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54" name="圆角矩形 53"/>
          <p:cNvSpPr/>
          <p:nvPr/>
        </p:nvSpPr>
        <p:spPr>
          <a:xfrm>
            <a:off x="1660036" y="1850390"/>
            <a:ext cx="1069340" cy="341630"/>
          </a:xfrm>
          <a:prstGeom prst="roundRect">
            <a:avLst/>
          </a:prstGeom>
          <a:solidFill>
            <a:srgbClr val="FFD5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计算机基础（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62" name="圆角矩形 61"/>
          <p:cNvSpPr/>
          <p:nvPr/>
        </p:nvSpPr>
        <p:spPr>
          <a:xfrm>
            <a:off x="7557135" y="513080"/>
            <a:ext cx="1002665" cy="29083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食品卫生学及实验（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3.5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71" name="圆角矩形 70"/>
          <p:cNvSpPr/>
          <p:nvPr/>
        </p:nvSpPr>
        <p:spPr>
          <a:xfrm>
            <a:off x="10951845" y="464821"/>
            <a:ext cx="914400" cy="339020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毕业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设计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8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cxnSp>
        <p:nvCxnSpPr>
          <p:cNvPr id="73" name="直接箭头连接符 72"/>
          <p:cNvCxnSpPr>
            <a:stCxn id="30" idx="3"/>
            <a:endCxn id="31" idx="1"/>
          </p:cNvCxnSpPr>
          <p:nvPr/>
        </p:nvCxnSpPr>
        <p:spPr>
          <a:xfrm>
            <a:off x="2636520" y="6023610"/>
            <a:ext cx="38019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箭头连接符 73"/>
          <p:cNvCxnSpPr>
            <a:stCxn id="31" idx="3"/>
            <a:endCxn id="52" idx="1"/>
          </p:cNvCxnSpPr>
          <p:nvPr/>
        </p:nvCxnSpPr>
        <p:spPr>
          <a:xfrm flipV="1">
            <a:off x="4042236" y="6006466"/>
            <a:ext cx="2000090" cy="17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接箭头连接符 74"/>
          <p:cNvCxnSpPr>
            <a:stCxn id="15" idx="3"/>
            <a:endCxn id="16" idx="1"/>
          </p:cNvCxnSpPr>
          <p:nvPr/>
        </p:nvCxnSpPr>
        <p:spPr>
          <a:xfrm flipV="1">
            <a:off x="1278890" y="701560"/>
            <a:ext cx="387033" cy="344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接箭头连接符 101"/>
          <p:cNvCxnSpPr>
            <a:stCxn id="4" idx="3"/>
            <a:endCxn id="5" idx="1"/>
          </p:cNvCxnSpPr>
          <p:nvPr/>
        </p:nvCxnSpPr>
        <p:spPr>
          <a:xfrm>
            <a:off x="1243330" y="224790"/>
            <a:ext cx="4311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接箭头连接符 102"/>
          <p:cNvCxnSpPr>
            <a:endCxn id="6" idx="1"/>
          </p:cNvCxnSpPr>
          <p:nvPr/>
        </p:nvCxnSpPr>
        <p:spPr>
          <a:xfrm>
            <a:off x="2554605" y="220980"/>
            <a:ext cx="3759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接箭头连接符 103"/>
          <p:cNvCxnSpPr/>
          <p:nvPr/>
        </p:nvCxnSpPr>
        <p:spPr>
          <a:xfrm>
            <a:off x="3946525" y="208280"/>
            <a:ext cx="429260" cy="1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接箭头连接符 105"/>
          <p:cNvCxnSpPr>
            <a:stCxn id="8" idx="3"/>
          </p:cNvCxnSpPr>
          <p:nvPr/>
        </p:nvCxnSpPr>
        <p:spPr>
          <a:xfrm flipV="1">
            <a:off x="6971665" y="213360"/>
            <a:ext cx="577850" cy="215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接箭头连接符 106"/>
          <p:cNvCxnSpPr/>
          <p:nvPr/>
        </p:nvCxnSpPr>
        <p:spPr>
          <a:xfrm>
            <a:off x="8542020" y="217170"/>
            <a:ext cx="591185" cy="38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接箭头连接符 107"/>
          <p:cNvCxnSpPr/>
          <p:nvPr/>
        </p:nvCxnSpPr>
        <p:spPr>
          <a:xfrm flipV="1">
            <a:off x="10292715" y="220980"/>
            <a:ext cx="670560" cy="76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圆角矩形 28"/>
          <p:cNvSpPr/>
          <p:nvPr/>
        </p:nvSpPr>
        <p:spPr>
          <a:xfrm>
            <a:off x="5987851" y="1856091"/>
            <a:ext cx="1102995" cy="32956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食品工艺学及实验（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6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77" name="圆角矩形 76"/>
          <p:cNvSpPr/>
          <p:nvPr/>
        </p:nvSpPr>
        <p:spPr>
          <a:xfrm>
            <a:off x="327775" y="6286500"/>
            <a:ext cx="11538469" cy="2921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形势与政策（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+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通识教育选修课（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8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+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专业限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选课、跨</a:t>
            </a:r>
            <a:r>
              <a:rPr kumimoji="0" lang="zh-CN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专业</a:t>
            </a:r>
            <a:r>
              <a:rPr kumimoji="0" lang="zh-CN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选修课、专业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技能证书（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16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171" name="圆角矩形 170"/>
          <p:cNvSpPr/>
          <p:nvPr/>
        </p:nvSpPr>
        <p:spPr>
          <a:xfrm>
            <a:off x="4488180" y="3023000"/>
            <a:ext cx="1115695" cy="37020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食品分析及实验（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4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181" name="圆角矩形 180"/>
          <p:cNvSpPr/>
          <p:nvPr/>
        </p:nvSpPr>
        <p:spPr>
          <a:xfrm>
            <a:off x="365818" y="5673259"/>
            <a:ext cx="1030662" cy="345283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8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职业生涯素养与规划（</a:t>
            </a:r>
            <a:r>
              <a:rPr kumimoji="0" lang="en-US" altLang="zh-CN" sz="8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0.5</a:t>
            </a:r>
            <a:r>
              <a:rPr kumimoji="0" lang="zh-CN" altLang="en-US" sz="8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183" name="圆角矩形 182"/>
          <p:cNvSpPr/>
          <p:nvPr/>
        </p:nvSpPr>
        <p:spPr>
          <a:xfrm>
            <a:off x="347288" y="3609975"/>
            <a:ext cx="5265420" cy="25273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劳动教育（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187" name="圆角矩形 63"/>
          <p:cNvSpPr/>
          <p:nvPr/>
        </p:nvSpPr>
        <p:spPr>
          <a:xfrm>
            <a:off x="9181465" y="2504440"/>
            <a:ext cx="1158875" cy="36258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dirty="0">
                <a:solidFill>
                  <a:schemeClr val="tx1"/>
                </a:solidFill>
              </a:rPr>
              <a:t>食品综合检测（</a:t>
            </a:r>
            <a:r>
              <a:rPr lang="en-US" altLang="zh-CN" sz="1000" dirty="0">
                <a:solidFill>
                  <a:schemeClr val="tx1"/>
                </a:solidFill>
              </a:rPr>
              <a:t>4</a:t>
            </a:r>
            <a:r>
              <a:rPr lang="zh-CN" altLang="en-US" sz="1000" dirty="0">
                <a:solidFill>
                  <a:schemeClr val="tx1"/>
                </a:solidFill>
              </a:rPr>
              <a:t>）</a:t>
            </a:r>
          </a:p>
        </p:txBody>
      </p:sp>
      <p:cxnSp>
        <p:nvCxnSpPr>
          <p:cNvPr id="191" name="直接箭头连接符 190"/>
          <p:cNvCxnSpPr>
            <a:stCxn id="187" idx="3"/>
          </p:cNvCxnSpPr>
          <p:nvPr/>
        </p:nvCxnSpPr>
        <p:spPr>
          <a:xfrm flipV="1">
            <a:off x="10340340" y="2680855"/>
            <a:ext cx="580505" cy="48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" name="圆角矩形 398"/>
          <p:cNvSpPr/>
          <p:nvPr/>
        </p:nvSpPr>
        <p:spPr>
          <a:xfrm>
            <a:off x="4392007" y="1211618"/>
            <a:ext cx="1111885" cy="32512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sz="1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+mn-ea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食品添加剂（</a:t>
            </a:r>
            <a:r>
              <a:rPr lang="en-US" altLang="zh-CN" sz="1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1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59" name="圆角矩形 158"/>
          <p:cNvSpPr/>
          <p:nvPr/>
        </p:nvSpPr>
        <p:spPr>
          <a:xfrm>
            <a:off x="367448" y="4910873"/>
            <a:ext cx="975244" cy="2971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zh-CN" sz="1000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军事</a:t>
            </a:r>
            <a:r>
              <a:rPr lang="zh-CN" altLang="en-US" sz="1000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技能</a:t>
            </a:r>
            <a:r>
              <a:rPr lang="zh-CN" altLang="zh-CN" sz="1000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（</a:t>
            </a:r>
            <a:r>
              <a:rPr lang="en-US" altLang="zh-CN" sz="1000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2</a:t>
            </a:r>
            <a:r>
              <a:rPr lang="zh-CN" altLang="en-US" sz="1000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）</a:t>
            </a:r>
          </a:p>
        </p:txBody>
      </p:sp>
      <p:sp>
        <p:nvSpPr>
          <p:cNvPr id="165" name="圆角矩形 164"/>
          <p:cNvSpPr/>
          <p:nvPr/>
        </p:nvSpPr>
        <p:spPr>
          <a:xfrm>
            <a:off x="4540308" y="5335886"/>
            <a:ext cx="1117600" cy="357679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创新创业实践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167" name="直接箭头连接符 166"/>
          <p:cNvCxnSpPr>
            <a:stCxn id="181" idx="3"/>
            <a:endCxn id="165" idx="1"/>
          </p:cNvCxnSpPr>
          <p:nvPr/>
        </p:nvCxnSpPr>
        <p:spPr>
          <a:xfrm flipV="1">
            <a:off x="1396480" y="5514726"/>
            <a:ext cx="3143828" cy="331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圆角矩形 1"/>
          <p:cNvSpPr/>
          <p:nvPr/>
        </p:nvSpPr>
        <p:spPr>
          <a:xfrm>
            <a:off x="256540" y="1566545"/>
            <a:ext cx="1151255" cy="38354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食品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科学专业导论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21" name="圆角矩形 20"/>
          <p:cNvSpPr/>
          <p:nvPr/>
        </p:nvSpPr>
        <p:spPr>
          <a:xfrm>
            <a:off x="2947035" y="1633220"/>
            <a:ext cx="1024890" cy="36639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食品化学（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39" name="圆角矩形 38"/>
          <p:cNvSpPr/>
          <p:nvPr/>
        </p:nvSpPr>
        <p:spPr>
          <a:xfrm>
            <a:off x="7582534" y="3002280"/>
            <a:ext cx="1095375" cy="36004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现代仪器分析（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4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43" name="圆角矩形 42"/>
          <p:cNvSpPr/>
          <p:nvPr/>
        </p:nvSpPr>
        <p:spPr>
          <a:xfrm>
            <a:off x="7548879" y="1007745"/>
            <a:ext cx="1095375" cy="36004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食品质量安全管理（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46" name="圆角矩形 45"/>
          <p:cNvSpPr/>
          <p:nvPr/>
        </p:nvSpPr>
        <p:spPr>
          <a:xfrm>
            <a:off x="7513466" y="1878499"/>
            <a:ext cx="1141095" cy="36639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食品综合加工（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53" name="圆角矩形 52"/>
          <p:cNvSpPr/>
          <p:nvPr/>
        </p:nvSpPr>
        <p:spPr>
          <a:xfrm>
            <a:off x="5988368" y="517525"/>
            <a:ext cx="1087120" cy="3124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食品毒理学（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2.5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55" name="圆角矩形 54"/>
          <p:cNvSpPr/>
          <p:nvPr/>
        </p:nvSpPr>
        <p:spPr>
          <a:xfrm>
            <a:off x="2934335" y="1055370"/>
            <a:ext cx="1038225" cy="32702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生物化学及实验（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6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cxnSp>
        <p:nvCxnSpPr>
          <p:cNvPr id="3" name="直接箭头连接符 2"/>
          <p:cNvCxnSpPr/>
          <p:nvPr/>
        </p:nvCxnSpPr>
        <p:spPr>
          <a:xfrm>
            <a:off x="5561330" y="228600"/>
            <a:ext cx="429260" cy="1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>
            <a:endCxn id="19" idx="1"/>
          </p:cNvCxnSpPr>
          <p:nvPr/>
        </p:nvCxnSpPr>
        <p:spPr>
          <a:xfrm>
            <a:off x="1303020" y="1236345"/>
            <a:ext cx="402907" cy="1193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接箭头连接符 71"/>
          <p:cNvCxnSpPr>
            <a:stCxn id="171" idx="2"/>
            <a:endCxn id="171" idx="2"/>
          </p:cNvCxnSpPr>
          <p:nvPr/>
        </p:nvCxnSpPr>
        <p:spPr>
          <a:xfrm>
            <a:off x="5046028" y="3393205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接箭头连接符 90"/>
          <p:cNvCxnSpPr>
            <a:stCxn id="39" idx="3"/>
            <a:endCxn id="187" idx="1"/>
          </p:cNvCxnSpPr>
          <p:nvPr/>
        </p:nvCxnSpPr>
        <p:spPr>
          <a:xfrm flipV="1">
            <a:off x="8677910" y="2686050"/>
            <a:ext cx="503555" cy="496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直接箭头连接符 104"/>
          <p:cNvCxnSpPr>
            <a:stCxn id="29" idx="3"/>
            <a:endCxn id="46" idx="1"/>
          </p:cNvCxnSpPr>
          <p:nvPr/>
        </p:nvCxnSpPr>
        <p:spPr>
          <a:xfrm>
            <a:off x="7090846" y="2020874"/>
            <a:ext cx="422620" cy="408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接连接符 93"/>
          <p:cNvCxnSpPr/>
          <p:nvPr/>
        </p:nvCxnSpPr>
        <p:spPr>
          <a:xfrm>
            <a:off x="11476990" y="653161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肘形连接符 98"/>
          <p:cNvCxnSpPr>
            <a:stCxn id="55" idx="0"/>
            <a:endCxn id="44" idx="1"/>
          </p:cNvCxnSpPr>
          <p:nvPr/>
        </p:nvCxnSpPr>
        <p:spPr>
          <a:xfrm rot="16200000">
            <a:off x="3714750" y="403225"/>
            <a:ext cx="391160" cy="91313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接箭头连接符 116"/>
          <p:cNvCxnSpPr>
            <a:stCxn id="14" idx="3"/>
            <a:endCxn id="32" idx="1"/>
          </p:cNvCxnSpPr>
          <p:nvPr/>
        </p:nvCxnSpPr>
        <p:spPr>
          <a:xfrm flipV="1">
            <a:off x="1278890" y="3248660"/>
            <a:ext cx="396240" cy="12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接箭头连接符 121"/>
          <p:cNvCxnSpPr>
            <a:stCxn id="32" idx="3"/>
            <a:endCxn id="34" idx="1"/>
          </p:cNvCxnSpPr>
          <p:nvPr/>
        </p:nvCxnSpPr>
        <p:spPr>
          <a:xfrm flipV="1">
            <a:off x="2728595" y="3247939"/>
            <a:ext cx="234669" cy="7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>
            <a:stCxn id="2" idx="3"/>
            <a:endCxn id="19" idx="1"/>
          </p:cNvCxnSpPr>
          <p:nvPr/>
        </p:nvCxnSpPr>
        <p:spPr>
          <a:xfrm flipV="1">
            <a:off x="1407795" y="1355724"/>
            <a:ext cx="298132" cy="4025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>
            <a:stCxn id="19" idx="3"/>
          </p:cNvCxnSpPr>
          <p:nvPr/>
        </p:nvCxnSpPr>
        <p:spPr>
          <a:xfrm flipV="1">
            <a:off x="2575242" y="1228726"/>
            <a:ext cx="341948" cy="1269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>
            <a:endCxn id="21" idx="1"/>
          </p:cNvCxnSpPr>
          <p:nvPr/>
        </p:nvCxnSpPr>
        <p:spPr>
          <a:xfrm>
            <a:off x="2554475" y="1335795"/>
            <a:ext cx="392560" cy="4806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>
            <a:stCxn id="54" idx="3"/>
          </p:cNvCxnSpPr>
          <p:nvPr/>
        </p:nvCxnSpPr>
        <p:spPr>
          <a:xfrm>
            <a:off x="2729376" y="2021205"/>
            <a:ext cx="336044" cy="307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>
            <a:stCxn id="55" idx="3"/>
          </p:cNvCxnSpPr>
          <p:nvPr/>
        </p:nvCxnSpPr>
        <p:spPr>
          <a:xfrm>
            <a:off x="3972560" y="1219200"/>
            <a:ext cx="624840" cy="7004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箭头连接符 47"/>
          <p:cNvCxnSpPr>
            <a:stCxn id="55" idx="3"/>
          </p:cNvCxnSpPr>
          <p:nvPr/>
        </p:nvCxnSpPr>
        <p:spPr>
          <a:xfrm>
            <a:off x="3972560" y="1218883"/>
            <a:ext cx="735070" cy="17840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/>
          <p:cNvCxnSpPr>
            <a:stCxn id="41" idx="3"/>
            <a:endCxn id="47" idx="1"/>
          </p:cNvCxnSpPr>
          <p:nvPr/>
        </p:nvCxnSpPr>
        <p:spPr>
          <a:xfrm flipV="1">
            <a:off x="3984625" y="2062633"/>
            <a:ext cx="427891" cy="4497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接箭头连接符 63"/>
          <p:cNvCxnSpPr>
            <a:stCxn id="21" idx="3"/>
            <a:endCxn id="171" idx="1"/>
          </p:cNvCxnSpPr>
          <p:nvPr/>
        </p:nvCxnSpPr>
        <p:spPr>
          <a:xfrm>
            <a:off x="3971925" y="1816418"/>
            <a:ext cx="516255" cy="13916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接箭头连接符 64"/>
          <p:cNvCxnSpPr>
            <a:stCxn id="41" idx="3"/>
          </p:cNvCxnSpPr>
          <p:nvPr/>
        </p:nvCxnSpPr>
        <p:spPr>
          <a:xfrm flipV="1">
            <a:off x="3984625" y="810260"/>
            <a:ext cx="508000" cy="17021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接箭头连接符 65"/>
          <p:cNvCxnSpPr>
            <a:stCxn id="34" idx="3"/>
            <a:endCxn id="171" idx="1"/>
          </p:cNvCxnSpPr>
          <p:nvPr/>
        </p:nvCxnSpPr>
        <p:spPr>
          <a:xfrm flipV="1">
            <a:off x="3988154" y="3208103"/>
            <a:ext cx="500026" cy="398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接箭头连接符 94"/>
          <p:cNvCxnSpPr>
            <a:stCxn id="21" idx="3"/>
          </p:cNvCxnSpPr>
          <p:nvPr/>
        </p:nvCxnSpPr>
        <p:spPr>
          <a:xfrm flipV="1">
            <a:off x="3971925" y="1567815"/>
            <a:ext cx="504825" cy="2489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接箭头连接符 135"/>
          <p:cNvCxnSpPr>
            <a:stCxn id="399" idx="3"/>
            <a:endCxn id="53" idx="2"/>
          </p:cNvCxnSpPr>
          <p:nvPr/>
        </p:nvCxnSpPr>
        <p:spPr>
          <a:xfrm flipV="1">
            <a:off x="5503892" y="829945"/>
            <a:ext cx="1028036" cy="54423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直接箭头连接符 142"/>
          <p:cNvCxnSpPr>
            <a:stCxn id="399" idx="3"/>
            <a:endCxn id="29" idx="0"/>
          </p:cNvCxnSpPr>
          <p:nvPr/>
        </p:nvCxnSpPr>
        <p:spPr>
          <a:xfrm>
            <a:off x="5503892" y="1374178"/>
            <a:ext cx="1035457" cy="48191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直接箭头连接符 144"/>
          <p:cNvCxnSpPr>
            <a:endCxn id="399" idx="0"/>
          </p:cNvCxnSpPr>
          <p:nvPr/>
        </p:nvCxnSpPr>
        <p:spPr>
          <a:xfrm>
            <a:off x="4905087" y="831888"/>
            <a:ext cx="42863" cy="37973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直接箭头连接符 145"/>
          <p:cNvCxnSpPr>
            <a:stCxn id="399" idx="2"/>
          </p:cNvCxnSpPr>
          <p:nvPr/>
        </p:nvCxnSpPr>
        <p:spPr>
          <a:xfrm flipH="1">
            <a:off x="4923349" y="1536738"/>
            <a:ext cx="24601" cy="39647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直接箭头连接符 146"/>
          <p:cNvCxnSpPr>
            <a:endCxn id="171" idx="0"/>
          </p:cNvCxnSpPr>
          <p:nvPr/>
        </p:nvCxnSpPr>
        <p:spPr>
          <a:xfrm>
            <a:off x="5002019" y="2226072"/>
            <a:ext cx="44009" cy="79692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直接箭头连接符 149"/>
          <p:cNvCxnSpPr>
            <a:stCxn id="47" idx="3"/>
            <a:endCxn id="29" idx="1"/>
          </p:cNvCxnSpPr>
          <p:nvPr/>
        </p:nvCxnSpPr>
        <p:spPr>
          <a:xfrm flipV="1">
            <a:off x="5571391" y="2020874"/>
            <a:ext cx="416460" cy="4175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直接箭头连接符 150"/>
          <p:cNvCxnSpPr>
            <a:stCxn id="171" idx="3"/>
          </p:cNvCxnSpPr>
          <p:nvPr/>
        </p:nvCxnSpPr>
        <p:spPr>
          <a:xfrm>
            <a:off x="5603875" y="3208103"/>
            <a:ext cx="1950301" cy="827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直接箭头连接符 152"/>
          <p:cNvCxnSpPr>
            <a:stCxn id="34" idx="0"/>
            <a:endCxn id="41" idx="2"/>
          </p:cNvCxnSpPr>
          <p:nvPr/>
        </p:nvCxnSpPr>
        <p:spPr>
          <a:xfrm flipH="1" flipV="1">
            <a:off x="3475673" y="2698115"/>
            <a:ext cx="36" cy="3666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直接箭头连接符 155"/>
          <p:cNvCxnSpPr>
            <a:stCxn id="55" idx="2"/>
            <a:endCxn id="21" idx="0"/>
          </p:cNvCxnSpPr>
          <p:nvPr/>
        </p:nvCxnSpPr>
        <p:spPr>
          <a:xfrm>
            <a:off x="3453765" y="1382395"/>
            <a:ext cx="5715" cy="250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直接箭头连接符 157"/>
          <p:cNvCxnSpPr>
            <a:stCxn id="21" idx="2"/>
          </p:cNvCxnSpPr>
          <p:nvPr/>
        </p:nvCxnSpPr>
        <p:spPr>
          <a:xfrm>
            <a:off x="3459480" y="1999615"/>
            <a:ext cx="2540" cy="32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直接箭头连接符 162"/>
          <p:cNvCxnSpPr>
            <a:stCxn id="53" idx="3"/>
          </p:cNvCxnSpPr>
          <p:nvPr/>
        </p:nvCxnSpPr>
        <p:spPr>
          <a:xfrm>
            <a:off x="7075488" y="673735"/>
            <a:ext cx="450531" cy="53640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直接箭头连接符 191"/>
          <p:cNvCxnSpPr>
            <a:endCxn id="33" idx="0"/>
          </p:cNvCxnSpPr>
          <p:nvPr/>
        </p:nvCxnSpPr>
        <p:spPr>
          <a:xfrm flipH="1">
            <a:off x="2195195" y="2141248"/>
            <a:ext cx="21274" cy="22603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直接箭头连接符 194"/>
          <p:cNvCxnSpPr>
            <a:stCxn id="33" idx="2"/>
          </p:cNvCxnSpPr>
          <p:nvPr/>
        </p:nvCxnSpPr>
        <p:spPr>
          <a:xfrm>
            <a:off x="2195195" y="2698115"/>
            <a:ext cx="3638" cy="40126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直接箭头连接符 199"/>
          <p:cNvCxnSpPr>
            <a:stCxn id="43" idx="3"/>
          </p:cNvCxnSpPr>
          <p:nvPr/>
        </p:nvCxnSpPr>
        <p:spPr>
          <a:xfrm>
            <a:off x="8644255" y="1188085"/>
            <a:ext cx="690245" cy="48641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直接箭头连接符 201"/>
          <p:cNvCxnSpPr/>
          <p:nvPr/>
        </p:nvCxnSpPr>
        <p:spPr>
          <a:xfrm>
            <a:off x="8542020" y="633095"/>
            <a:ext cx="831850" cy="96202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圆角矩形 17"/>
          <p:cNvSpPr/>
          <p:nvPr/>
        </p:nvSpPr>
        <p:spPr>
          <a:xfrm>
            <a:off x="274955" y="2081530"/>
            <a:ext cx="1151255" cy="38354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10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实验室安全教育（</a:t>
            </a:r>
            <a:r>
              <a:rPr kumimoji="0" lang="en-US" altLang="zh-CN" sz="110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0.5</a:t>
            </a:r>
            <a:r>
              <a:rPr kumimoji="0" lang="zh-CN" altLang="en-US" sz="110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cxnSp>
        <p:nvCxnSpPr>
          <p:cNvPr id="45" name="直接箭头连接符 44"/>
          <p:cNvCxnSpPr>
            <a:stCxn id="18" idx="3"/>
            <a:endCxn id="19" idx="1"/>
          </p:cNvCxnSpPr>
          <p:nvPr/>
        </p:nvCxnSpPr>
        <p:spPr>
          <a:xfrm flipV="1">
            <a:off x="1426210" y="1355724"/>
            <a:ext cx="279717" cy="9175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圆角矩形 69"/>
          <p:cNvSpPr/>
          <p:nvPr/>
        </p:nvSpPr>
        <p:spPr>
          <a:xfrm>
            <a:off x="4547552" y="4006781"/>
            <a:ext cx="1058545" cy="32893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思政课社会实践（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cxnSp>
        <p:nvCxnSpPr>
          <p:cNvPr id="50" name="直接箭头连接符 49"/>
          <p:cNvCxnSpPr>
            <a:stCxn id="24" idx="3"/>
            <a:endCxn id="23" idx="1"/>
          </p:cNvCxnSpPr>
          <p:nvPr>
            <p:custDataLst>
              <p:tags r:id="rId2"/>
            </p:custDataLst>
          </p:nvPr>
        </p:nvCxnSpPr>
        <p:spPr>
          <a:xfrm>
            <a:off x="1322098" y="4593749"/>
            <a:ext cx="336679" cy="3133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>
            <a:endCxn id="69" idx="1"/>
          </p:cNvCxnSpPr>
          <p:nvPr>
            <p:custDataLst>
              <p:tags r:id="rId3"/>
            </p:custDataLst>
          </p:nvPr>
        </p:nvCxnSpPr>
        <p:spPr>
          <a:xfrm>
            <a:off x="4091940" y="4894190"/>
            <a:ext cx="381635" cy="3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圆角矩形 68"/>
          <p:cNvSpPr/>
          <p:nvPr>
            <p:custDataLst>
              <p:tags r:id="rId4"/>
            </p:custDataLst>
          </p:nvPr>
        </p:nvSpPr>
        <p:spPr>
          <a:xfrm>
            <a:off x="4473575" y="4607244"/>
            <a:ext cx="1206500" cy="58166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毛泽东思想和中国特色社会主义理论体系概论（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cxnSp>
        <p:nvCxnSpPr>
          <p:cNvPr id="85" name="直接箭头连接符 84"/>
          <p:cNvCxnSpPr/>
          <p:nvPr>
            <p:custDataLst>
              <p:tags r:id="rId5"/>
            </p:custDataLst>
          </p:nvPr>
        </p:nvCxnSpPr>
        <p:spPr>
          <a:xfrm>
            <a:off x="5721032" y="4932406"/>
            <a:ext cx="4267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圆角矩形 85"/>
          <p:cNvSpPr/>
          <p:nvPr>
            <p:custDataLst>
              <p:tags r:id="rId6"/>
            </p:custDataLst>
          </p:nvPr>
        </p:nvSpPr>
        <p:spPr>
          <a:xfrm>
            <a:off x="5972235" y="4607244"/>
            <a:ext cx="1228090" cy="58166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习近平新时代中国特色社会主义思想概论（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cxnSp>
        <p:nvCxnSpPr>
          <p:cNvPr id="87" name="直接箭头连接符 86"/>
          <p:cNvCxnSpPr>
            <a:stCxn id="52" idx="3"/>
            <a:endCxn id="130" idx="1"/>
          </p:cNvCxnSpPr>
          <p:nvPr>
            <p:custDataLst>
              <p:tags r:id="rId7"/>
            </p:custDataLst>
          </p:nvPr>
        </p:nvCxnSpPr>
        <p:spPr>
          <a:xfrm flipV="1">
            <a:off x="7182786" y="5983259"/>
            <a:ext cx="3477276" cy="232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接箭头连接符 88"/>
          <p:cNvCxnSpPr>
            <a:stCxn id="29" idx="0"/>
            <a:endCxn id="53" idx="2"/>
          </p:cNvCxnSpPr>
          <p:nvPr>
            <p:custDataLst>
              <p:tags r:id="rId8"/>
            </p:custDataLst>
          </p:nvPr>
        </p:nvCxnSpPr>
        <p:spPr>
          <a:xfrm flipH="1" flipV="1">
            <a:off x="6531928" y="829945"/>
            <a:ext cx="7421" cy="10261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接箭头连接符 89"/>
          <p:cNvCxnSpPr>
            <a:stCxn id="53" idx="3"/>
            <a:endCxn id="62" idx="1"/>
          </p:cNvCxnSpPr>
          <p:nvPr>
            <p:custDataLst>
              <p:tags r:id="rId9"/>
            </p:custDataLst>
          </p:nvPr>
        </p:nvCxnSpPr>
        <p:spPr>
          <a:xfrm flipV="1">
            <a:off x="7075488" y="658495"/>
            <a:ext cx="481647" cy="152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圆角矩形 91"/>
          <p:cNvSpPr/>
          <p:nvPr>
            <p:custDataLst>
              <p:tags r:id="rId10"/>
            </p:custDataLst>
          </p:nvPr>
        </p:nvSpPr>
        <p:spPr>
          <a:xfrm>
            <a:off x="7549515" y="2486025"/>
            <a:ext cx="1141095" cy="36639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功能食品（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cxnSp>
        <p:nvCxnSpPr>
          <p:cNvPr id="93" name="直接箭头连接符 92"/>
          <p:cNvCxnSpPr>
            <a:stCxn id="29" idx="3"/>
          </p:cNvCxnSpPr>
          <p:nvPr>
            <p:custDataLst>
              <p:tags r:id="rId11"/>
            </p:custDataLst>
          </p:nvPr>
        </p:nvCxnSpPr>
        <p:spPr>
          <a:xfrm>
            <a:off x="7090846" y="2020874"/>
            <a:ext cx="402154" cy="6334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圆角矩形 109"/>
          <p:cNvSpPr/>
          <p:nvPr>
            <p:custDataLst>
              <p:tags r:id="rId12"/>
            </p:custDataLst>
          </p:nvPr>
        </p:nvSpPr>
        <p:spPr>
          <a:xfrm>
            <a:off x="9199245" y="1690370"/>
            <a:ext cx="1141095" cy="36639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食品创新设计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1.5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111" name="直接箭头连接符 110"/>
          <p:cNvCxnSpPr>
            <a:stCxn id="110" idx="2"/>
          </p:cNvCxnSpPr>
          <p:nvPr>
            <p:custDataLst>
              <p:tags r:id="rId13"/>
            </p:custDataLst>
          </p:nvPr>
        </p:nvCxnSpPr>
        <p:spPr>
          <a:xfrm>
            <a:off x="9769793" y="2056765"/>
            <a:ext cx="4127" cy="431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直接箭头连接符 111"/>
          <p:cNvCxnSpPr>
            <a:stCxn id="46" idx="3"/>
          </p:cNvCxnSpPr>
          <p:nvPr>
            <p:custDataLst>
              <p:tags r:id="rId14"/>
            </p:custDataLst>
          </p:nvPr>
        </p:nvCxnSpPr>
        <p:spPr>
          <a:xfrm flipV="1">
            <a:off x="8654561" y="1873192"/>
            <a:ext cx="544684" cy="1885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直接箭头连接符 112"/>
          <p:cNvCxnSpPr/>
          <p:nvPr>
            <p:custDataLst>
              <p:tags r:id="rId15"/>
            </p:custDataLst>
          </p:nvPr>
        </p:nvCxnSpPr>
        <p:spPr>
          <a:xfrm flipV="1">
            <a:off x="8669655" y="2007870"/>
            <a:ext cx="577215" cy="6432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直接箭头连接符 113"/>
          <p:cNvCxnSpPr>
            <a:stCxn id="110" idx="3"/>
          </p:cNvCxnSpPr>
          <p:nvPr>
            <p:custDataLst>
              <p:tags r:id="rId16"/>
            </p:custDataLst>
          </p:nvPr>
        </p:nvCxnSpPr>
        <p:spPr>
          <a:xfrm flipV="1">
            <a:off x="10340340" y="1873192"/>
            <a:ext cx="563880" cy="3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直接箭头连接符 151"/>
          <p:cNvCxnSpPr>
            <a:stCxn id="20" idx="2"/>
            <a:endCxn id="24" idx="0"/>
          </p:cNvCxnSpPr>
          <p:nvPr/>
        </p:nvCxnSpPr>
        <p:spPr>
          <a:xfrm flipH="1">
            <a:off x="838863" y="4256303"/>
            <a:ext cx="16208" cy="1097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直接箭头连接符 156"/>
          <p:cNvCxnSpPr>
            <a:stCxn id="70" idx="2"/>
            <a:endCxn id="69" idx="0"/>
          </p:cNvCxnSpPr>
          <p:nvPr/>
        </p:nvCxnSpPr>
        <p:spPr>
          <a:xfrm>
            <a:off x="5076825" y="4335711"/>
            <a:ext cx="0" cy="271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直接箭头连接符 165"/>
          <p:cNvCxnSpPr>
            <a:stCxn id="23" idx="3"/>
            <a:endCxn id="25" idx="1"/>
          </p:cNvCxnSpPr>
          <p:nvPr>
            <p:custDataLst>
              <p:tags r:id="rId17"/>
            </p:custDataLst>
          </p:nvPr>
        </p:nvCxnSpPr>
        <p:spPr>
          <a:xfrm>
            <a:off x="2689382" y="4907121"/>
            <a:ext cx="357954" cy="1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圆角矩形 28">
            <a:extLst>
              <a:ext uri="{FF2B5EF4-FFF2-40B4-BE49-F238E27FC236}">
                <a16:creationId xmlns:a16="http://schemas.microsoft.com/office/drawing/2014/main" xmlns="" id="{DFF494EE-7F77-5F6E-3A1F-91E96F8F421F}"/>
              </a:ext>
            </a:extLst>
          </p:cNvPr>
          <p:cNvSpPr/>
          <p:nvPr/>
        </p:nvSpPr>
        <p:spPr>
          <a:xfrm>
            <a:off x="5997661" y="2628857"/>
            <a:ext cx="1102995" cy="32956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食品</a:t>
            </a:r>
            <a:r>
              <a:rPr lang="zh-CN" altLang="en-US" sz="1000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发酵工程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lang="en-US" altLang="zh-CN" sz="1000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3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xmlns="" id="{A15D3F1F-4773-B095-E2D3-8B758FC43737}"/>
              </a:ext>
            </a:extLst>
          </p:cNvPr>
          <p:cNvCxnSpPr>
            <a:cxnSpLocks/>
            <a:stCxn id="17" idx="3"/>
            <a:endCxn id="92" idx="1"/>
          </p:cNvCxnSpPr>
          <p:nvPr/>
        </p:nvCxnSpPr>
        <p:spPr>
          <a:xfrm flipV="1">
            <a:off x="7100656" y="2669223"/>
            <a:ext cx="448859" cy="1244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箭头连接符 56">
            <a:extLst>
              <a:ext uri="{FF2B5EF4-FFF2-40B4-BE49-F238E27FC236}">
                <a16:creationId xmlns:a16="http://schemas.microsoft.com/office/drawing/2014/main" xmlns="" id="{6D9F5F98-8100-3AE4-900D-64FE6D2708AA}"/>
              </a:ext>
            </a:extLst>
          </p:cNvPr>
          <p:cNvCxnSpPr>
            <a:cxnSpLocks/>
          </p:cNvCxnSpPr>
          <p:nvPr/>
        </p:nvCxnSpPr>
        <p:spPr>
          <a:xfrm>
            <a:off x="5494308" y="812929"/>
            <a:ext cx="605790" cy="18658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圆角矩形 63"/>
          <p:cNvSpPr/>
          <p:nvPr/>
        </p:nvSpPr>
        <p:spPr>
          <a:xfrm>
            <a:off x="7503160" y="4169699"/>
            <a:ext cx="4363085" cy="36258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dirty="0" smtClean="0">
                <a:solidFill>
                  <a:schemeClr val="tx1"/>
                </a:solidFill>
              </a:rPr>
              <a:t>生产实习（</a:t>
            </a:r>
            <a:r>
              <a:rPr lang="en-US" altLang="zh-CN" sz="1000" dirty="0" smtClean="0">
                <a:solidFill>
                  <a:schemeClr val="tx1"/>
                </a:solidFill>
              </a:rPr>
              <a:t>3</a:t>
            </a:r>
            <a:r>
              <a:rPr lang="zh-CN" altLang="en-US" sz="1000" dirty="0" smtClean="0">
                <a:solidFill>
                  <a:schemeClr val="tx1"/>
                </a:solidFill>
              </a:rPr>
              <a:t>）</a:t>
            </a:r>
            <a:endParaRPr lang="zh-CN" altLang="en-US" sz="1000" dirty="0">
              <a:solidFill>
                <a:schemeClr val="tx1"/>
              </a:solidFill>
            </a:endParaRPr>
          </a:p>
        </p:txBody>
      </p:sp>
      <p:sp>
        <p:nvSpPr>
          <p:cNvPr id="129" name="圆角矩形 128"/>
          <p:cNvSpPr/>
          <p:nvPr/>
        </p:nvSpPr>
        <p:spPr>
          <a:xfrm>
            <a:off x="355065" y="5302983"/>
            <a:ext cx="1000010" cy="28321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军事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理论</a:t>
            </a:r>
            <a:r>
              <a:rPr kumimoji="0" lang="zh-CN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130" name="圆角矩形 129"/>
          <p:cNvSpPr/>
          <p:nvPr/>
        </p:nvSpPr>
        <p:spPr>
          <a:xfrm>
            <a:off x="10660062" y="5834669"/>
            <a:ext cx="1140460" cy="29718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体质测试（</a:t>
            </a:r>
            <a:r>
              <a:rPr kumimoji="0" lang="en-US" altLang="zh-CN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1</a:t>
            </a: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154" name="直接箭头连接符 153"/>
          <p:cNvCxnSpPr>
            <a:endCxn id="27" idx="1"/>
          </p:cNvCxnSpPr>
          <p:nvPr/>
        </p:nvCxnSpPr>
        <p:spPr>
          <a:xfrm flipV="1">
            <a:off x="5657908" y="5507828"/>
            <a:ext cx="3510742" cy="139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直接箭头连接符 185"/>
          <p:cNvCxnSpPr>
            <a:stCxn id="129" idx="0"/>
            <a:endCxn id="159" idx="2"/>
          </p:cNvCxnSpPr>
          <p:nvPr/>
        </p:nvCxnSpPr>
        <p:spPr>
          <a:xfrm flipV="1">
            <a:off x="855070" y="5208053"/>
            <a:ext cx="0" cy="949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圆角矩形 126"/>
          <p:cNvSpPr/>
          <p:nvPr/>
        </p:nvSpPr>
        <p:spPr>
          <a:xfrm>
            <a:off x="2856865" y="527050"/>
            <a:ext cx="1069340" cy="341630"/>
          </a:xfrm>
          <a:prstGeom prst="roundRect">
            <a:avLst/>
          </a:prstGeom>
          <a:solidFill>
            <a:srgbClr val="FFD5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大学物理（</a:t>
            </a: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cxnSp>
        <p:nvCxnSpPr>
          <p:cNvPr id="144" name="直接箭头连接符 143"/>
          <p:cNvCxnSpPr/>
          <p:nvPr/>
        </p:nvCxnSpPr>
        <p:spPr>
          <a:xfrm flipV="1">
            <a:off x="881149" y="4812191"/>
            <a:ext cx="0" cy="949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dac2e9be-7c0b-45b9-add5-01c96e75e50d"/>
  <p:tag name="COMMONDATA" val="eyJoZGlkIjoiZTk3NDI0MzdlNDY1ZGRjNDc5MjlmN2MxZGYyYzg4OTM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328</Words>
  <Application>Microsoft Office PowerPoint</Application>
  <PresentationFormat>宽屏</PresentationFormat>
  <Paragraphs>60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微软雅黑</vt:lpstr>
      <vt:lpstr>Arial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Office</dc:creator>
  <cp:lastModifiedBy>W</cp:lastModifiedBy>
  <cp:revision>132</cp:revision>
  <cp:lastPrinted>2024-09-20T03:09:54Z</cp:lastPrinted>
  <dcterms:created xsi:type="dcterms:W3CDTF">2019-03-06T01:25:00Z</dcterms:created>
  <dcterms:modified xsi:type="dcterms:W3CDTF">2025-10-09T08:13:08Z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2052-11.1.0.14309</vt:lpwstr>
  </property>
  <property fmtid="{D5CDD505-2E9C-101B-9397-08002B2CF9AE}" pid="3" name="ICV">
    <vt:lpwstr>16A006B0B92C4B45B95B48C54D396564</vt:lpwstr>
  </property>
</Properties>
</file>