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761163" cy="9942513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5">
          <p15:clr>
            <a:srgbClr val="A4A3A4"/>
          </p15:clr>
        </p15:guide>
        <p15:guide id="2" pos="3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498" y="84"/>
      </p:cViewPr>
      <p:guideLst>
        <p:guide orient="horz" pos="2185"/>
        <p:guide pos="3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31E74-298C-46E1-A5FC-4BD7F237C2E5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9052C-E68A-4235-97FE-8DBB2A3E6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6266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4377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265430" y="87630"/>
            <a:ext cx="97790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第一学期</a:t>
            </a:r>
            <a:endParaRPr kumimoji="0" lang="zh-CN" altLang="zh-CN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74495" y="87630"/>
            <a:ext cx="869315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第二学期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2930525" y="83820"/>
            <a:ext cx="102997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第三学期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375785" y="83820"/>
            <a:ext cx="115189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第四学期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6237605" y="83820"/>
            <a:ext cx="91440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第五学期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7549515" y="83820"/>
            <a:ext cx="99314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第六学期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0963275" y="80010"/>
            <a:ext cx="91440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第八学期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9133840" y="76200"/>
            <a:ext cx="115951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第七学期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233680" y="3671157"/>
            <a:ext cx="977900" cy="38354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工程制图</a:t>
            </a:r>
            <a:endParaRPr lang="en-US" altLang="zh-CN" sz="1000" dirty="0" smtClean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基础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2.5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252730" y="2545139"/>
            <a:ext cx="979170" cy="29718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高等数学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lang="en-US" altLang="zh-CN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5" name="圆角矩形 14"/>
          <p:cNvSpPr/>
          <p:nvPr/>
        </p:nvSpPr>
        <p:spPr>
          <a:xfrm>
            <a:off x="233680" y="594360"/>
            <a:ext cx="979805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英语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1644650" y="594360"/>
            <a:ext cx="863600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英语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0" name="圆角矩形 19"/>
          <p:cNvSpPr/>
          <p:nvPr/>
        </p:nvSpPr>
        <p:spPr>
          <a:xfrm>
            <a:off x="236979" y="5916165"/>
            <a:ext cx="1099455" cy="34184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大学生心理健康教育（</a:t>
            </a:r>
            <a:r>
              <a:rPr lang="en-US" altLang="zh-CN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99085" y="6274328"/>
            <a:ext cx="11578590" cy="36019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形势与政策（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+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通识教育选修课（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8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+</a:t>
            </a: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专业限</a:t>
            </a: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选课、跨</a:t>
            </a: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专业选修课程（</a:t>
            </a:r>
            <a:r>
              <a:rPr lang="en-US" altLang="zh-CN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16</a:t>
            </a: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1629820" y="4406949"/>
            <a:ext cx="1030605" cy="454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中国近现代史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纲要（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4" name="圆角矩形 23"/>
          <p:cNvSpPr/>
          <p:nvPr/>
        </p:nvSpPr>
        <p:spPr>
          <a:xfrm>
            <a:off x="329612" y="4406949"/>
            <a:ext cx="863600" cy="454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思想道德与法治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4344917" y="5037671"/>
            <a:ext cx="1346200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思政课社会实践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6" name="圆角矩形 25"/>
          <p:cNvSpPr/>
          <p:nvPr/>
        </p:nvSpPr>
        <p:spPr>
          <a:xfrm>
            <a:off x="4310969" y="4381004"/>
            <a:ext cx="1413510" cy="58864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毛泽东思想和中国特色社会主义理论体系概论（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7" name="圆角矩形 26"/>
          <p:cNvSpPr/>
          <p:nvPr/>
        </p:nvSpPr>
        <p:spPr>
          <a:xfrm>
            <a:off x="9178117" y="5358476"/>
            <a:ext cx="1158875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就业指导（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0.5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0" name="圆角矩形 29"/>
          <p:cNvSpPr/>
          <p:nvPr/>
        </p:nvSpPr>
        <p:spPr>
          <a:xfrm>
            <a:off x="1690370" y="5800090"/>
            <a:ext cx="864235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体育</a:t>
            </a: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1" name="圆角矩形 30"/>
          <p:cNvSpPr/>
          <p:nvPr/>
        </p:nvSpPr>
        <p:spPr>
          <a:xfrm>
            <a:off x="2941405" y="5809591"/>
            <a:ext cx="1025525" cy="2578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体育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2" name="圆角矩形 31"/>
          <p:cNvSpPr/>
          <p:nvPr/>
        </p:nvSpPr>
        <p:spPr>
          <a:xfrm>
            <a:off x="1655445" y="2545139"/>
            <a:ext cx="869950" cy="29718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高等数学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3" name="圆角矩形 32"/>
          <p:cNvSpPr/>
          <p:nvPr/>
        </p:nvSpPr>
        <p:spPr>
          <a:xfrm>
            <a:off x="1629820" y="1519792"/>
            <a:ext cx="864870" cy="366395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线性代数（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4" name="圆角矩形 33"/>
          <p:cNvSpPr/>
          <p:nvPr/>
        </p:nvSpPr>
        <p:spPr>
          <a:xfrm>
            <a:off x="2956560" y="2545139"/>
            <a:ext cx="1024890" cy="295725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概率论与数理统计（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8" name="圆角矩形 37"/>
          <p:cNvSpPr/>
          <p:nvPr/>
        </p:nvSpPr>
        <p:spPr>
          <a:xfrm>
            <a:off x="1550153" y="2068904"/>
            <a:ext cx="1076325" cy="36639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环境工程专业导论（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40" name="圆角矩形 39"/>
          <p:cNvSpPr/>
          <p:nvPr/>
        </p:nvSpPr>
        <p:spPr>
          <a:xfrm>
            <a:off x="2906742" y="1613126"/>
            <a:ext cx="1031240" cy="3124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物理化学（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3.5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44" name="圆角矩形 43"/>
          <p:cNvSpPr/>
          <p:nvPr/>
        </p:nvSpPr>
        <p:spPr>
          <a:xfrm>
            <a:off x="4375641" y="930288"/>
            <a:ext cx="1160780" cy="3124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环境化学（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2.5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52" name="圆角矩形 51"/>
          <p:cNvSpPr/>
          <p:nvPr/>
        </p:nvSpPr>
        <p:spPr>
          <a:xfrm>
            <a:off x="6249670" y="5789906"/>
            <a:ext cx="1140460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体育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III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54" name="圆角矩形 53"/>
          <p:cNvSpPr/>
          <p:nvPr/>
        </p:nvSpPr>
        <p:spPr>
          <a:xfrm>
            <a:off x="1503680" y="3712759"/>
            <a:ext cx="1098550" cy="34163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计算机基础（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66" name="圆角矩形 65"/>
          <p:cNvSpPr/>
          <p:nvPr/>
        </p:nvSpPr>
        <p:spPr>
          <a:xfrm>
            <a:off x="9222022" y="3349187"/>
            <a:ext cx="1158875" cy="3511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综合实验（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71" name="圆角矩形 70"/>
          <p:cNvSpPr/>
          <p:nvPr/>
        </p:nvSpPr>
        <p:spPr>
          <a:xfrm>
            <a:off x="10951845" y="464821"/>
            <a:ext cx="914400" cy="427343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毕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业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计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8</a:t>
            </a: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73" name="直接箭头连接符 72"/>
          <p:cNvCxnSpPr>
            <a:endCxn id="31" idx="1"/>
          </p:cNvCxnSpPr>
          <p:nvPr/>
        </p:nvCxnSpPr>
        <p:spPr>
          <a:xfrm flipV="1">
            <a:off x="2594025" y="5938496"/>
            <a:ext cx="34738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箭头连接符 73"/>
          <p:cNvCxnSpPr>
            <a:stCxn id="31" idx="3"/>
            <a:endCxn id="52" idx="1"/>
          </p:cNvCxnSpPr>
          <p:nvPr/>
        </p:nvCxnSpPr>
        <p:spPr>
          <a:xfrm>
            <a:off x="3966930" y="5938496"/>
            <a:ext cx="22827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>
            <a:stCxn id="15" idx="3"/>
            <a:endCxn id="16" idx="1"/>
          </p:cNvCxnSpPr>
          <p:nvPr/>
        </p:nvCxnSpPr>
        <p:spPr>
          <a:xfrm>
            <a:off x="1213485" y="742950"/>
            <a:ext cx="431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圆角矩形 77"/>
          <p:cNvSpPr/>
          <p:nvPr/>
        </p:nvSpPr>
        <p:spPr>
          <a:xfrm>
            <a:off x="2941405" y="2906713"/>
            <a:ext cx="1012654" cy="259147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大学物理（</a:t>
            </a: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85" name="直接箭头连接符 84"/>
          <p:cNvCxnSpPr>
            <a:stCxn id="14" idx="3"/>
            <a:endCxn id="32" idx="1"/>
          </p:cNvCxnSpPr>
          <p:nvPr/>
        </p:nvCxnSpPr>
        <p:spPr>
          <a:xfrm>
            <a:off x="1231900" y="2693729"/>
            <a:ext cx="42354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箭头连接符 101"/>
          <p:cNvCxnSpPr>
            <a:stCxn id="4" idx="3"/>
            <a:endCxn id="5" idx="1"/>
          </p:cNvCxnSpPr>
          <p:nvPr/>
        </p:nvCxnSpPr>
        <p:spPr>
          <a:xfrm>
            <a:off x="1243330" y="224790"/>
            <a:ext cx="431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接箭头连接符 102"/>
          <p:cNvCxnSpPr>
            <a:endCxn id="6" idx="1"/>
          </p:cNvCxnSpPr>
          <p:nvPr/>
        </p:nvCxnSpPr>
        <p:spPr>
          <a:xfrm>
            <a:off x="2554605" y="220980"/>
            <a:ext cx="3759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接箭头连接符 103"/>
          <p:cNvCxnSpPr/>
          <p:nvPr/>
        </p:nvCxnSpPr>
        <p:spPr>
          <a:xfrm>
            <a:off x="3946525" y="208280"/>
            <a:ext cx="429260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接箭头连接符 104"/>
          <p:cNvCxnSpPr>
            <a:stCxn id="7" idx="3"/>
          </p:cNvCxnSpPr>
          <p:nvPr/>
        </p:nvCxnSpPr>
        <p:spPr>
          <a:xfrm flipV="1">
            <a:off x="5527675" y="217170"/>
            <a:ext cx="693420" cy="3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箭头连接符 105"/>
          <p:cNvCxnSpPr/>
          <p:nvPr/>
        </p:nvCxnSpPr>
        <p:spPr>
          <a:xfrm flipV="1">
            <a:off x="7131685" y="213360"/>
            <a:ext cx="417830" cy="3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接箭头连接符 106"/>
          <p:cNvCxnSpPr/>
          <p:nvPr/>
        </p:nvCxnSpPr>
        <p:spPr>
          <a:xfrm>
            <a:off x="8542020" y="217170"/>
            <a:ext cx="591185" cy="3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接箭头连接符 107"/>
          <p:cNvCxnSpPr/>
          <p:nvPr/>
        </p:nvCxnSpPr>
        <p:spPr>
          <a:xfrm flipV="1">
            <a:off x="10292715" y="220980"/>
            <a:ext cx="670560" cy="76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圆角矩形 96"/>
          <p:cNvSpPr/>
          <p:nvPr/>
        </p:nvSpPr>
        <p:spPr>
          <a:xfrm>
            <a:off x="9165348" y="740049"/>
            <a:ext cx="1158875" cy="36131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环境规划与管理（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77" name="圆角矩形 76"/>
          <p:cNvSpPr/>
          <p:nvPr/>
        </p:nvSpPr>
        <p:spPr>
          <a:xfrm>
            <a:off x="7525884" y="5041282"/>
            <a:ext cx="4432820" cy="2921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生产实习（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39" name="肘形连接符 138"/>
          <p:cNvCxnSpPr/>
          <p:nvPr/>
        </p:nvCxnSpPr>
        <p:spPr>
          <a:xfrm flipV="1">
            <a:off x="5566410" y="5514340"/>
            <a:ext cx="3586480" cy="6985"/>
          </a:xfrm>
          <a:prstGeom prst="bentConnector3">
            <a:avLst>
              <a:gd name="adj1" fmla="val 5001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圆角矩形 179"/>
          <p:cNvSpPr/>
          <p:nvPr/>
        </p:nvSpPr>
        <p:spPr>
          <a:xfrm>
            <a:off x="299085" y="5577395"/>
            <a:ext cx="978535" cy="2832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军</a:t>
            </a:r>
            <a:r>
              <a:rPr kumimoji="0" lang="zh-CN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事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理论</a:t>
            </a:r>
            <a:r>
              <a:rPr kumimoji="0" lang="zh-CN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81" name="圆角矩形 180"/>
          <p:cNvSpPr/>
          <p:nvPr/>
        </p:nvSpPr>
        <p:spPr>
          <a:xfrm>
            <a:off x="379095" y="4893348"/>
            <a:ext cx="864235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8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职业生涯素</a:t>
            </a:r>
            <a:r>
              <a:rPr kumimoji="0" lang="zh-CN" altLang="en-US" sz="8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养与规划（</a:t>
            </a:r>
            <a:r>
              <a:rPr kumimoji="0" lang="en-US" altLang="zh-CN" sz="8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0.5</a:t>
            </a:r>
            <a:r>
              <a:rPr kumimoji="0" lang="zh-CN" altLang="en-US" sz="8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87" name="圆角矩形 63"/>
          <p:cNvSpPr/>
          <p:nvPr/>
        </p:nvSpPr>
        <p:spPr>
          <a:xfrm>
            <a:off x="7677101" y="1901962"/>
            <a:ext cx="1158875" cy="39497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dirty="0" smtClean="0">
                <a:solidFill>
                  <a:schemeClr val="tx1"/>
                </a:solidFill>
              </a:rPr>
              <a:t>环境影响评价课程设计（</a:t>
            </a:r>
            <a:r>
              <a:rPr lang="en-US" altLang="zh-CN" sz="1000" smtClean="0">
                <a:solidFill>
                  <a:schemeClr val="tx1"/>
                </a:solidFill>
              </a:rPr>
              <a:t>2.5</a:t>
            </a:r>
            <a:r>
              <a:rPr lang="zh-CN" altLang="en-US" sz="1000" smtClean="0">
                <a:solidFill>
                  <a:schemeClr val="tx1"/>
                </a:solidFill>
              </a:rPr>
              <a:t>）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  <p:sp>
        <p:nvSpPr>
          <p:cNvPr id="159" name="圆角矩形 158"/>
          <p:cNvSpPr/>
          <p:nvPr/>
        </p:nvSpPr>
        <p:spPr>
          <a:xfrm>
            <a:off x="310132" y="5224145"/>
            <a:ext cx="975244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zh-CN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军事</a:t>
            </a: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技能</a:t>
            </a:r>
            <a:r>
              <a:rPr lang="zh-CN" altLang="zh-CN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（</a:t>
            </a:r>
            <a:r>
              <a:rPr lang="en-US" altLang="zh-CN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2</a:t>
            </a: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）</a:t>
            </a:r>
            <a:endParaRPr lang="zh-CN" altLang="en-US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165" name="圆角矩形 164"/>
          <p:cNvSpPr/>
          <p:nvPr/>
        </p:nvSpPr>
        <p:spPr>
          <a:xfrm>
            <a:off x="4405630" y="5372735"/>
            <a:ext cx="1160780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创新创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业实践（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49" name="圆角矩形 148"/>
          <p:cNvSpPr/>
          <p:nvPr/>
        </p:nvSpPr>
        <p:spPr>
          <a:xfrm>
            <a:off x="233680" y="2050334"/>
            <a:ext cx="977900" cy="38354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无机与分析化学（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3.5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51" name="圆角矩形 150"/>
          <p:cNvSpPr/>
          <p:nvPr/>
        </p:nvSpPr>
        <p:spPr>
          <a:xfrm>
            <a:off x="235585" y="1410771"/>
            <a:ext cx="977900" cy="38354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无机与分析化学实验（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70" name="圆角矩形 169"/>
          <p:cNvSpPr/>
          <p:nvPr/>
        </p:nvSpPr>
        <p:spPr>
          <a:xfrm>
            <a:off x="2964575" y="3268110"/>
            <a:ext cx="1031240" cy="3124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化工原理</a:t>
            </a:r>
            <a:r>
              <a:rPr lang="en-US" altLang="zh-CN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I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77" name="圆角矩形 176"/>
          <p:cNvSpPr/>
          <p:nvPr/>
        </p:nvSpPr>
        <p:spPr>
          <a:xfrm>
            <a:off x="2906742" y="952042"/>
            <a:ext cx="1031240" cy="3124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有机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化学实验（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84" name="圆角矩形 183"/>
          <p:cNvSpPr/>
          <p:nvPr/>
        </p:nvSpPr>
        <p:spPr>
          <a:xfrm>
            <a:off x="4448925" y="3268110"/>
            <a:ext cx="1031240" cy="3124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化工原理</a:t>
            </a:r>
            <a:r>
              <a:rPr lang="en-US" altLang="zh-CN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II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95" name="圆角矩形 194"/>
          <p:cNvSpPr/>
          <p:nvPr/>
        </p:nvSpPr>
        <p:spPr>
          <a:xfrm>
            <a:off x="4344640" y="1452788"/>
            <a:ext cx="1160780" cy="3124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环境工程微生物学实验（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97" name="圆角矩形 196"/>
          <p:cNvSpPr/>
          <p:nvPr/>
        </p:nvSpPr>
        <p:spPr>
          <a:xfrm>
            <a:off x="4375087" y="2065432"/>
            <a:ext cx="1160780" cy="3124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环境工程微生物学（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2.5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45" name="直接箭头连接符 144"/>
          <p:cNvCxnSpPr>
            <a:stCxn id="32" idx="3"/>
            <a:endCxn id="34" idx="1"/>
          </p:cNvCxnSpPr>
          <p:nvPr/>
        </p:nvCxnSpPr>
        <p:spPr>
          <a:xfrm flipV="1">
            <a:off x="2525395" y="2693002"/>
            <a:ext cx="431165" cy="7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接箭头连接符 153"/>
          <p:cNvCxnSpPr>
            <a:stCxn id="149" idx="3"/>
          </p:cNvCxnSpPr>
          <p:nvPr/>
        </p:nvCxnSpPr>
        <p:spPr>
          <a:xfrm flipV="1">
            <a:off x="1211580" y="2221141"/>
            <a:ext cx="327919" cy="20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接连接符 157"/>
          <p:cNvCxnSpPr>
            <a:stCxn id="151" idx="3"/>
          </p:cNvCxnSpPr>
          <p:nvPr/>
        </p:nvCxnSpPr>
        <p:spPr>
          <a:xfrm>
            <a:off x="1213485" y="1602541"/>
            <a:ext cx="2155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接连接符 161"/>
          <p:cNvCxnSpPr/>
          <p:nvPr/>
        </p:nvCxnSpPr>
        <p:spPr>
          <a:xfrm>
            <a:off x="1429067" y="1613150"/>
            <a:ext cx="0" cy="639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圆角矩形 230"/>
          <p:cNvSpPr/>
          <p:nvPr/>
        </p:nvSpPr>
        <p:spPr>
          <a:xfrm>
            <a:off x="5993922" y="2479826"/>
            <a:ext cx="1413082" cy="30776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大气污染控制工程（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32" name="圆角矩形 231"/>
          <p:cNvSpPr/>
          <p:nvPr/>
        </p:nvSpPr>
        <p:spPr>
          <a:xfrm>
            <a:off x="6048263" y="1327145"/>
            <a:ext cx="1347053" cy="28598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水污染控制工程（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33" name="圆角矩形 232"/>
          <p:cNvSpPr/>
          <p:nvPr/>
        </p:nvSpPr>
        <p:spPr>
          <a:xfrm>
            <a:off x="6015935" y="832893"/>
            <a:ext cx="1345680" cy="27096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环境监测（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35" name="圆角矩形 234"/>
          <p:cNvSpPr/>
          <p:nvPr/>
        </p:nvSpPr>
        <p:spPr>
          <a:xfrm>
            <a:off x="5982234" y="3213825"/>
            <a:ext cx="1413082" cy="31090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物理性污染控制（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207" name="肘形连接符 206"/>
          <p:cNvCxnSpPr>
            <a:stCxn id="14" idx="3"/>
            <a:endCxn id="78" idx="1"/>
          </p:cNvCxnSpPr>
          <p:nvPr/>
        </p:nvCxnSpPr>
        <p:spPr>
          <a:xfrm>
            <a:off x="1231900" y="2693729"/>
            <a:ext cx="1709505" cy="342558"/>
          </a:xfrm>
          <a:prstGeom prst="bentConnector3">
            <a:avLst>
              <a:gd name="adj1" fmla="val 1335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肘形连接符 20"/>
          <p:cNvCxnSpPr>
            <a:stCxn id="195" idx="3"/>
          </p:cNvCxnSpPr>
          <p:nvPr/>
        </p:nvCxnSpPr>
        <p:spPr>
          <a:xfrm>
            <a:off x="5505420" y="1608998"/>
            <a:ext cx="315680" cy="1885433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圆角矩形 135"/>
          <p:cNvSpPr/>
          <p:nvPr/>
        </p:nvSpPr>
        <p:spPr>
          <a:xfrm>
            <a:off x="4225707" y="2493249"/>
            <a:ext cx="1347053" cy="28598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现代仪器分析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44" name="圆角矩形 143"/>
          <p:cNvSpPr/>
          <p:nvPr/>
        </p:nvSpPr>
        <p:spPr>
          <a:xfrm>
            <a:off x="7657090" y="803126"/>
            <a:ext cx="993141" cy="3290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固体废物处理与处置（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46" name="圆角矩形 145"/>
          <p:cNvSpPr/>
          <p:nvPr/>
        </p:nvSpPr>
        <p:spPr>
          <a:xfrm>
            <a:off x="7676882" y="1404910"/>
            <a:ext cx="993141" cy="3290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环境影响评价（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68" name="肘形连接符 67"/>
          <p:cNvCxnSpPr>
            <a:stCxn id="233" idx="3"/>
            <a:endCxn id="144" idx="1"/>
          </p:cNvCxnSpPr>
          <p:nvPr/>
        </p:nvCxnSpPr>
        <p:spPr>
          <a:xfrm flipV="1">
            <a:off x="7361615" y="967664"/>
            <a:ext cx="295475" cy="71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肘形连接符 71"/>
          <p:cNvCxnSpPr>
            <a:stCxn id="232" idx="3"/>
            <a:endCxn id="146" idx="1"/>
          </p:cNvCxnSpPr>
          <p:nvPr/>
        </p:nvCxnSpPr>
        <p:spPr>
          <a:xfrm>
            <a:off x="7395316" y="1470136"/>
            <a:ext cx="281566" cy="9931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肘形连接符 88"/>
          <p:cNvCxnSpPr>
            <a:stCxn id="231" idx="3"/>
            <a:endCxn id="146" idx="1"/>
          </p:cNvCxnSpPr>
          <p:nvPr/>
        </p:nvCxnSpPr>
        <p:spPr>
          <a:xfrm flipV="1">
            <a:off x="7407004" y="1569448"/>
            <a:ext cx="269878" cy="106426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肘形连接符 94"/>
          <p:cNvCxnSpPr>
            <a:stCxn id="235" idx="3"/>
            <a:endCxn id="146" idx="1"/>
          </p:cNvCxnSpPr>
          <p:nvPr/>
        </p:nvCxnSpPr>
        <p:spPr>
          <a:xfrm flipV="1">
            <a:off x="7395210" y="1569085"/>
            <a:ext cx="281940" cy="180022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圆角矩形 184"/>
          <p:cNvSpPr/>
          <p:nvPr/>
        </p:nvSpPr>
        <p:spPr>
          <a:xfrm>
            <a:off x="7676882" y="3360228"/>
            <a:ext cx="993141" cy="3290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环境工程实验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2.5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86" name="圆角矩形 185"/>
          <p:cNvSpPr/>
          <p:nvPr/>
        </p:nvSpPr>
        <p:spPr>
          <a:xfrm>
            <a:off x="7656454" y="2868208"/>
            <a:ext cx="1181158" cy="3290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水污染控制工程课程设计（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92" name="圆角矩形 191"/>
          <p:cNvSpPr/>
          <p:nvPr/>
        </p:nvSpPr>
        <p:spPr>
          <a:xfrm>
            <a:off x="6111347" y="1943803"/>
            <a:ext cx="1181158" cy="3290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大气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污染控制工程课程设计（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1.5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33" name="肘形连接符 132"/>
          <p:cNvCxnSpPr/>
          <p:nvPr/>
        </p:nvCxnSpPr>
        <p:spPr>
          <a:xfrm rot="16200000" flipH="1">
            <a:off x="7360520" y="3208404"/>
            <a:ext cx="481726" cy="15099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直接箭头连接符 170"/>
          <p:cNvCxnSpPr/>
          <p:nvPr/>
        </p:nvCxnSpPr>
        <p:spPr>
          <a:xfrm>
            <a:off x="8680796" y="988122"/>
            <a:ext cx="4829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直接箭头连接符 202"/>
          <p:cNvCxnSpPr>
            <a:stCxn id="185" idx="3"/>
            <a:endCxn id="66" idx="1"/>
          </p:cNvCxnSpPr>
          <p:nvPr/>
        </p:nvCxnSpPr>
        <p:spPr>
          <a:xfrm flipV="1">
            <a:off x="8670023" y="3524765"/>
            <a:ext cx="55199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肘形连接符 212"/>
          <p:cNvCxnSpPr>
            <a:stCxn id="97" idx="3"/>
            <a:endCxn id="71" idx="1"/>
          </p:cNvCxnSpPr>
          <p:nvPr/>
        </p:nvCxnSpPr>
        <p:spPr>
          <a:xfrm>
            <a:off x="10324223" y="920707"/>
            <a:ext cx="627622" cy="168083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肘形连接符 215"/>
          <p:cNvCxnSpPr>
            <a:stCxn id="187" idx="3"/>
            <a:endCxn id="71" idx="1"/>
          </p:cNvCxnSpPr>
          <p:nvPr/>
        </p:nvCxnSpPr>
        <p:spPr>
          <a:xfrm>
            <a:off x="8835976" y="2099447"/>
            <a:ext cx="2115869" cy="50209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肘形连接符 220"/>
          <p:cNvCxnSpPr>
            <a:stCxn id="66" idx="3"/>
            <a:endCxn id="71" idx="1"/>
          </p:cNvCxnSpPr>
          <p:nvPr/>
        </p:nvCxnSpPr>
        <p:spPr>
          <a:xfrm flipV="1">
            <a:off x="10380897" y="2601538"/>
            <a:ext cx="570948" cy="92322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圆角矩形 177"/>
          <p:cNvSpPr/>
          <p:nvPr/>
        </p:nvSpPr>
        <p:spPr>
          <a:xfrm>
            <a:off x="268320" y="3196990"/>
            <a:ext cx="977900" cy="38354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实验室安全教育（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0.5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76" name="直接箭头连接符 75"/>
          <p:cNvCxnSpPr>
            <a:stCxn id="178" idx="3"/>
          </p:cNvCxnSpPr>
          <p:nvPr/>
        </p:nvCxnSpPr>
        <p:spPr>
          <a:xfrm>
            <a:off x="1246220" y="3388760"/>
            <a:ext cx="172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stCxn id="170" idx="3"/>
            <a:endCxn id="184" idx="1"/>
          </p:cNvCxnSpPr>
          <p:nvPr/>
        </p:nvCxnSpPr>
        <p:spPr>
          <a:xfrm>
            <a:off x="3995815" y="3424320"/>
            <a:ext cx="4531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圆角矩形 142"/>
          <p:cNvSpPr/>
          <p:nvPr/>
        </p:nvSpPr>
        <p:spPr>
          <a:xfrm>
            <a:off x="262255" y="4145234"/>
            <a:ext cx="5265420" cy="19177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认知实习（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1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      劳动教育（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52" name="圆角矩形 151"/>
          <p:cNvSpPr/>
          <p:nvPr/>
        </p:nvSpPr>
        <p:spPr>
          <a:xfrm>
            <a:off x="1571032" y="984574"/>
            <a:ext cx="1031240" cy="312420"/>
          </a:xfrm>
          <a:prstGeom prst="roundRect">
            <a:avLst>
              <a:gd name="adj" fmla="val 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有机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化学（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3.5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56" name="直接箭头连接符 155"/>
          <p:cNvCxnSpPr>
            <a:endCxn id="177" idx="1"/>
          </p:cNvCxnSpPr>
          <p:nvPr/>
        </p:nvCxnSpPr>
        <p:spPr>
          <a:xfrm>
            <a:off x="2593195" y="1108232"/>
            <a:ext cx="313547" cy="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直接箭头连接符 160"/>
          <p:cNvCxnSpPr>
            <a:endCxn id="40" idx="1"/>
          </p:cNvCxnSpPr>
          <p:nvPr/>
        </p:nvCxnSpPr>
        <p:spPr>
          <a:xfrm flipV="1">
            <a:off x="2521585" y="1769110"/>
            <a:ext cx="385445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38" idx="3"/>
            <a:endCxn id="197" idx="1"/>
          </p:cNvCxnSpPr>
          <p:nvPr>
            <p:custDataLst>
              <p:tags r:id="rId2"/>
            </p:custDataLst>
          </p:nvPr>
        </p:nvCxnSpPr>
        <p:spPr>
          <a:xfrm flipV="1">
            <a:off x="2626478" y="2221642"/>
            <a:ext cx="1748609" cy="304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stCxn id="136" idx="3"/>
            <a:endCxn id="231" idx="1"/>
          </p:cNvCxnSpPr>
          <p:nvPr>
            <p:custDataLst>
              <p:tags r:id="rId3"/>
            </p:custDataLst>
          </p:nvPr>
        </p:nvCxnSpPr>
        <p:spPr>
          <a:xfrm flipV="1">
            <a:off x="5572760" y="2633711"/>
            <a:ext cx="421162" cy="25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>
            <p:custDataLst>
              <p:tags r:id="rId4"/>
            </p:custDataLst>
          </p:nvPr>
        </p:nvCxnSpPr>
        <p:spPr>
          <a:xfrm flipH="1" flipV="1">
            <a:off x="4985727" y="4931465"/>
            <a:ext cx="31997" cy="1436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圆角矩形 41"/>
          <p:cNvSpPr/>
          <p:nvPr>
            <p:custDataLst>
              <p:tags r:id="rId5"/>
            </p:custDataLst>
          </p:nvPr>
        </p:nvSpPr>
        <p:spPr>
          <a:xfrm>
            <a:off x="5988870" y="4381004"/>
            <a:ext cx="1413510" cy="58864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习近平新时代中国特色社会主义思想概论（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43" name="直接箭头连接符 42"/>
          <p:cNvCxnSpPr>
            <a:stCxn id="26" idx="3"/>
            <a:endCxn id="42" idx="1"/>
          </p:cNvCxnSpPr>
          <p:nvPr>
            <p:custDataLst>
              <p:tags r:id="rId6"/>
            </p:custDataLst>
          </p:nvPr>
        </p:nvCxnSpPr>
        <p:spPr>
          <a:xfrm>
            <a:off x="5724479" y="4675327"/>
            <a:ext cx="26439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>
            <a:stCxn id="231" idx="0"/>
            <a:endCxn id="192" idx="2"/>
          </p:cNvCxnSpPr>
          <p:nvPr>
            <p:custDataLst>
              <p:tags r:id="rId7"/>
            </p:custDataLst>
          </p:nvPr>
        </p:nvCxnSpPr>
        <p:spPr>
          <a:xfrm flipV="1">
            <a:off x="6700463" y="2272879"/>
            <a:ext cx="1463" cy="2069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/>
          <p:cNvCxnSpPr/>
          <p:nvPr>
            <p:custDataLst>
              <p:tags r:id="rId8"/>
            </p:custDataLst>
          </p:nvPr>
        </p:nvCxnSpPr>
        <p:spPr>
          <a:xfrm>
            <a:off x="7526655" y="3033395"/>
            <a:ext cx="12954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>
            <p:custDataLst>
              <p:tags r:id="rId9"/>
            </p:custDataLst>
          </p:nvPr>
        </p:nvCxnSpPr>
        <p:spPr>
          <a:xfrm>
            <a:off x="8151813" y="1775460"/>
            <a:ext cx="1905" cy="95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>
            <a:stCxn id="52" idx="3"/>
          </p:cNvCxnSpPr>
          <p:nvPr>
            <p:custDataLst>
              <p:tags r:id="rId10"/>
            </p:custDataLst>
          </p:nvPr>
        </p:nvCxnSpPr>
        <p:spPr>
          <a:xfrm>
            <a:off x="7390130" y="5938496"/>
            <a:ext cx="3553575" cy="10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圆角矩形 2"/>
          <p:cNvSpPr/>
          <p:nvPr>
            <p:custDataLst>
              <p:tags r:id="rId11"/>
            </p:custDataLst>
          </p:nvPr>
        </p:nvSpPr>
        <p:spPr>
          <a:xfrm>
            <a:off x="7676882" y="3816158"/>
            <a:ext cx="993141" cy="3290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环境土壤学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7" name="肘形连接符 16"/>
          <p:cNvCxnSpPr/>
          <p:nvPr>
            <p:custDataLst>
              <p:tags r:id="rId12"/>
            </p:custDataLst>
          </p:nvPr>
        </p:nvCxnSpPr>
        <p:spPr>
          <a:xfrm rot="16200000" flipH="1">
            <a:off x="7360520" y="3690369"/>
            <a:ext cx="481726" cy="15099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>
            <p:custDataLst>
              <p:tags r:id="rId13"/>
            </p:custDataLst>
          </p:nvPr>
        </p:nvCxnSpPr>
        <p:spPr>
          <a:xfrm flipV="1">
            <a:off x="8662335" y="3972144"/>
            <a:ext cx="2256430" cy="23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接箭头连接符 123"/>
          <p:cNvCxnSpPr/>
          <p:nvPr/>
        </p:nvCxnSpPr>
        <p:spPr>
          <a:xfrm>
            <a:off x="3752859" y="4644785"/>
            <a:ext cx="5581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接箭头连接符 121"/>
          <p:cNvCxnSpPr>
            <a:stCxn id="24" idx="3"/>
            <a:endCxn id="23" idx="1"/>
          </p:cNvCxnSpPr>
          <p:nvPr/>
        </p:nvCxnSpPr>
        <p:spPr>
          <a:xfrm>
            <a:off x="1193212" y="4634279"/>
            <a:ext cx="4366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圆角矩形 139"/>
          <p:cNvSpPr/>
          <p:nvPr/>
        </p:nvSpPr>
        <p:spPr>
          <a:xfrm>
            <a:off x="2995884" y="4396740"/>
            <a:ext cx="1030605" cy="454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马克思主义基本原理（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141" name="直接箭头连接符 140"/>
          <p:cNvCxnSpPr>
            <a:endCxn id="140" idx="1"/>
          </p:cNvCxnSpPr>
          <p:nvPr/>
        </p:nvCxnSpPr>
        <p:spPr>
          <a:xfrm>
            <a:off x="2663606" y="4623434"/>
            <a:ext cx="332278" cy="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接箭头连接符 168"/>
          <p:cNvCxnSpPr>
            <a:endCxn id="44" idx="1"/>
          </p:cNvCxnSpPr>
          <p:nvPr/>
        </p:nvCxnSpPr>
        <p:spPr>
          <a:xfrm>
            <a:off x="3952731" y="1086498"/>
            <a:ext cx="4229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接箭头连接符 174"/>
          <p:cNvCxnSpPr>
            <a:endCxn id="233" idx="1"/>
          </p:cNvCxnSpPr>
          <p:nvPr/>
        </p:nvCxnSpPr>
        <p:spPr>
          <a:xfrm flipV="1">
            <a:off x="5536020" y="968374"/>
            <a:ext cx="479915" cy="138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直接箭头连接符 189"/>
          <p:cNvCxnSpPr/>
          <p:nvPr/>
        </p:nvCxnSpPr>
        <p:spPr>
          <a:xfrm>
            <a:off x="5842720" y="3468583"/>
            <a:ext cx="1954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直接箭头连接符 192"/>
          <p:cNvCxnSpPr>
            <a:stCxn id="195" idx="3"/>
          </p:cNvCxnSpPr>
          <p:nvPr/>
        </p:nvCxnSpPr>
        <p:spPr>
          <a:xfrm>
            <a:off x="5505420" y="1608998"/>
            <a:ext cx="582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圆角矩形 209"/>
          <p:cNvSpPr/>
          <p:nvPr/>
        </p:nvSpPr>
        <p:spPr>
          <a:xfrm>
            <a:off x="10963275" y="5809160"/>
            <a:ext cx="1025525" cy="2578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体质测试（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1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25" name="直接箭头连接符 124"/>
          <p:cNvCxnSpPr>
            <a:endCxn id="165" idx="1"/>
          </p:cNvCxnSpPr>
          <p:nvPr/>
        </p:nvCxnSpPr>
        <p:spPr>
          <a:xfrm>
            <a:off x="1220243" y="5050716"/>
            <a:ext cx="3185387" cy="4706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>
            <a:stCxn id="192" idx="3"/>
            <a:endCxn id="187" idx="1"/>
          </p:cNvCxnSpPr>
          <p:nvPr/>
        </p:nvCxnSpPr>
        <p:spPr>
          <a:xfrm flipV="1">
            <a:off x="7292505" y="2099447"/>
            <a:ext cx="384596" cy="8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肘形连接符 58"/>
          <p:cNvCxnSpPr>
            <a:stCxn id="186" idx="3"/>
          </p:cNvCxnSpPr>
          <p:nvPr/>
        </p:nvCxnSpPr>
        <p:spPr>
          <a:xfrm flipV="1">
            <a:off x="8837612" y="2598420"/>
            <a:ext cx="1646815" cy="4343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>
            <a:stCxn id="197" idx="0"/>
            <a:endCxn id="195" idx="2"/>
          </p:cNvCxnSpPr>
          <p:nvPr/>
        </p:nvCxnSpPr>
        <p:spPr>
          <a:xfrm flipH="1" flipV="1">
            <a:off x="4925030" y="1765208"/>
            <a:ext cx="30447" cy="300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肘形连接符 83"/>
          <p:cNvCxnSpPr>
            <a:stCxn id="146" idx="3"/>
            <a:endCxn id="97" idx="2"/>
          </p:cNvCxnSpPr>
          <p:nvPr/>
        </p:nvCxnSpPr>
        <p:spPr>
          <a:xfrm flipV="1">
            <a:off x="8670023" y="1101364"/>
            <a:ext cx="1074763" cy="46808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>
            <a:stCxn id="20" idx="0"/>
            <a:endCxn id="180" idx="2"/>
          </p:cNvCxnSpPr>
          <p:nvPr/>
        </p:nvCxnSpPr>
        <p:spPr>
          <a:xfrm flipV="1">
            <a:off x="786707" y="5860605"/>
            <a:ext cx="1646" cy="55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接箭头连接符 89"/>
          <p:cNvCxnSpPr>
            <a:stCxn id="180" idx="0"/>
            <a:endCxn id="159" idx="2"/>
          </p:cNvCxnSpPr>
          <p:nvPr/>
        </p:nvCxnSpPr>
        <p:spPr>
          <a:xfrm flipV="1">
            <a:off x="788353" y="5521325"/>
            <a:ext cx="9401" cy="56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408ba29f-db23-463e-9f53-d6eabcfb5b2b"/>
  <p:tag name="COMMONDATA" val="eyJoZGlkIjoiODE4ZDRkNTJlYWUxMjAzMmNkNzNlMzdhNjNjM2IyMDY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358</Words>
  <Application>Microsoft Office PowerPoint</Application>
  <PresentationFormat>宽屏</PresentationFormat>
  <Paragraphs>68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微软雅黑</vt:lpstr>
      <vt:lpstr>Arial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</dc:creator>
  <cp:lastModifiedBy>W</cp:lastModifiedBy>
  <cp:revision>92</cp:revision>
  <cp:lastPrinted>2024-05-28T08:26:00Z</cp:lastPrinted>
  <dcterms:created xsi:type="dcterms:W3CDTF">2019-03-06T01:25:00Z</dcterms:created>
  <dcterms:modified xsi:type="dcterms:W3CDTF">2025-10-09T08:27:27Z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51C63BC47B0346438B32E2A06B4FE6E5_13</vt:lpwstr>
  </property>
  <property fmtid="{D5CDD505-2E9C-101B-9397-08002B2CF9AE}" pid="3" name="KSOProductBuildVer">
    <vt:lpwstr>2052-11.8.2.12118</vt:lpwstr>
  </property>
</Properties>
</file>