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73" r:id="rId2"/>
  </p:sldIdLst>
  <p:sldSz cx="12192000" cy="6858000"/>
  <p:notesSz cx="6761163" cy="9942513"/>
  <p:custDataLst>
    <p:tags r:id="rId4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96" userDrawn="1">
          <p15:clr>
            <a:srgbClr val="A4A3A4"/>
          </p15:clr>
        </p15:guide>
        <p15:guide id="2" pos="384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D4DD3"/>
    <a:srgbClr val="3A2C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 showGuides="1">
      <p:cViewPr varScale="1">
        <p:scale>
          <a:sx n="92" d="100"/>
          <a:sy n="92" d="100"/>
        </p:scale>
        <p:origin x="498" y="84"/>
      </p:cViewPr>
      <p:guideLst>
        <p:guide orient="horz" pos="2196"/>
        <p:guide pos="384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531E74-298C-46E1-A5FC-4BD7F237C2E5}" type="datetimeFigureOut">
              <a:rPr lang="zh-CN" altLang="en-US" smtClean="0"/>
              <a:t>2025/10/9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98463" y="1243013"/>
            <a:ext cx="59642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76117" y="4784835"/>
            <a:ext cx="5408930" cy="3914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E9052C-E68A-4235-97FE-8DBB2A3E6FB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734667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398463" y="1243013"/>
            <a:ext cx="5964237" cy="3355975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497921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799BE-312C-4AAD-B507-9820CA3FE684}" type="datetimeFigureOut">
              <a:rPr lang="zh-CN" altLang="en-US" smtClean="0"/>
              <a:t>2025/10/9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CF89E-4DAD-4579-A290-9D49DCDA65B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799BE-312C-4AAD-B507-9820CA3FE684}" type="datetimeFigureOut">
              <a:rPr lang="zh-CN" altLang="en-US" smtClean="0"/>
              <a:t>2025/10/9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CF89E-4DAD-4579-A290-9D49DCDA65B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799BE-312C-4AAD-B507-9820CA3FE684}" type="datetimeFigureOut">
              <a:rPr lang="zh-CN" altLang="en-US" smtClean="0"/>
              <a:t>2025/10/9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CF89E-4DAD-4579-A290-9D49DCDA65B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799BE-312C-4AAD-B507-9820CA3FE684}" type="datetimeFigureOut">
              <a:rPr lang="zh-CN" altLang="en-US" smtClean="0"/>
              <a:t>2025/10/9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CF89E-4DAD-4579-A290-9D49DCDA65B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799BE-312C-4AAD-B507-9820CA3FE684}" type="datetimeFigureOut">
              <a:rPr lang="zh-CN" altLang="en-US" smtClean="0"/>
              <a:t>2025/10/9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CF89E-4DAD-4579-A290-9D49DCDA65B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799BE-312C-4AAD-B507-9820CA3FE684}" type="datetimeFigureOut">
              <a:rPr lang="zh-CN" altLang="en-US" smtClean="0"/>
              <a:t>2025/10/9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CF89E-4DAD-4579-A290-9D49DCDA65B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799BE-312C-4AAD-B507-9820CA3FE684}" type="datetimeFigureOut">
              <a:rPr lang="zh-CN" altLang="en-US" smtClean="0"/>
              <a:t>2025/10/9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CF89E-4DAD-4579-A290-9D49DCDA65B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799BE-312C-4AAD-B507-9820CA3FE684}" type="datetimeFigureOut">
              <a:rPr lang="zh-CN" altLang="en-US" smtClean="0"/>
              <a:t>2025/10/9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CF89E-4DAD-4579-A290-9D49DCDA65B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799BE-312C-4AAD-B507-9820CA3FE684}" type="datetimeFigureOut">
              <a:rPr lang="zh-CN" altLang="en-US" smtClean="0"/>
              <a:t>2025/10/9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CF89E-4DAD-4579-A290-9D49DCDA65B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799BE-312C-4AAD-B507-9820CA3FE684}" type="datetimeFigureOut">
              <a:rPr lang="zh-CN" altLang="en-US" smtClean="0"/>
              <a:t>2025/10/9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CF89E-4DAD-4579-A290-9D49DCDA65B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799BE-312C-4AAD-B507-9820CA3FE684}" type="datetimeFigureOut">
              <a:rPr lang="zh-CN" altLang="en-US" smtClean="0"/>
              <a:t>2025/10/9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CF89E-4DAD-4579-A290-9D49DCDA65B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C799BE-312C-4AAD-B507-9820CA3FE684}" type="datetimeFigureOut">
              <a:rPr lang="zh-CN" altLang="en-US" smtClean="0"/>
              <a:t>2025/10/9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DCF89E-4DAD-4579-A290-9D49DCDA65B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9.xml"/><Relationship Id="rId13" Type="http://schemas.openxmlformats.org/officeDocument/2006/relationships/tags" Target="../tags/tag14.xml"/><Relationship Id="rId18" Type="http://schemas.openxmlformats.org/officeDocument/2006/relationships/notesSlide" Target="../notesSlides/notesSlide1.xml"/><Relationship Id="rId3" Type="http://schemas.openxmlformats.org/officeDocument/2006/relationships/tags" Target="../tags/tag4.xml"/><Relationship Id="rId7" Type="http://schemas.openxmlformats.org/officeDocument/2006/relationships/tags" Target="../tags/tag8.xml"/><Relationship Id="rId12" Type="http://schemas.openxmlformats.org/officeDocument/2006/relationships/tags" Target="../tags/tag13.xml"/><Relationship Id="rId17" Type="http://schemas.openxmlformats.org/officeDocument/2006/relationships/slideLayout" Target="../slideLayouts/slideLayout2.xml"/><Relationship Id="rId2" Type="http://schemas.openxmlformats.org/officeDocument/2006/relationships/tags" Target="../tags/tag3.xml"/><Relationship Id="rId16" Type="http://schemas.openxmlformats.org/officeDocument/2006/relationships/tags" Target="../tags/tag17.xml"/><Relationship Id="rId1" Type="http://schemas.openxmlformats.org/officeDocument/2006/relationships/tags" Target="../tags/tag2.xml"/><Relationship Id="rId6" Type="http://schemas.openxmlformats.org/officeDocument/2006/relationships/tags" Target="../tags/tag7.xml"/><Relationship Id="rId11" Type="http://schemas.openxmlformats.org/officeDocument/2006/relationships/tags" Target="../tags/tag12.xml"/><Relationship Id="rId5" Type="http://schemas.openxmlformats.org/officeDocument/2006/relationships/tags" Target="../tags/tag6.xml"/><Relationship Id="rId15" Type="http://schemas.openxmlformats.org/officeDocument/2006/relationships/tags" Target="../tags/tag16.xml"/><Relationship Id="rId10" Type="http://schemas.openxmlformats.org/officeDocument/2006/relationships/tags" Target="../tags/tag11.xml"/><Relationship Id="rId4" Type="http://schemas.openxmlformats.org/officeDocument/2006/relationships/tags" Target="../tags/tag5.xml"/><Relationship Id="rId9" Type="http://schemas.openxmlformats.org/officeDocument/2006/relationships/tags" Target="../tags/tag10.xml"/><Relationship Id="rId14" Type="http://schemas.openxmlformats.org/officeDocument/2006/relationships/tags" Target="../tags/tag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9" name="直接箭头连接符 88"/>
          <p:cNvCxnSpPr>
            <a:stCxn id="99" idx="3"/>
          </p:cNvCxnSpPr>
          <p:nvPr/>
        </p:nvCxnSpPr>
        <p:spPr>
          <a:xfrm>
            <a:off x="3998394" y="3120390"/>
            <a:ext cx="1558172" cy="37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接连接符 61"/>
          <p:cNvCxnSpPr/>
          <p:nvPr>
            <p:custDataLst>
              <p:tags r:id="rId2"/>
            </p:custDataLst>
          </p:nvPr>
        </p:nvCxnSpPr>
        <p:spPr>
          <a:xfrm>
            <a:off x="8300085" y="739775"/>
            <a:ext cx="102806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直接箭头连接符 60"/>
          <p:cNvCxnSpPr/>
          <p:nvPr/>
        </p:nvCxnSpPr>
        <p:spPr>
          <a:xfrm>
            <a:off x="8482648" y="3432493"/>
            <a:ext cx="6985" cy="6146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直接箭头连接符 132"/>
          <p:cNvCxnSpPr/>
          <p:nvPr/>
        </p:nvCxnSpPr>
        <p:spPr>
          <a:xfrm>
            <a:off x="6421120" y="1500505"/>
            <a:ext cx="17716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接箭头连接符 56"/>
          <p:cNvCxnSpPr/>
          <p:nvPr>
            <p:custDataLst>
              <p:tags r:id="rId3"/>
            </p:custDataLst>
          </p:nvPr>
        </p:nvCxnSpPr>
        <p:spPr>
          <a:xfrm rot="5400000">
            <a:off x="8371205" y="1925955"/>
            <a:ext cx="168910" cy="190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2" name="直接箭头连接符 241"/>
          <p:cNvCxnSpPr/>
          <p:nvPr/>
        </p:nvCxnSpPr>
        <p:spPr>
          <a:xfrm rot="5400000">
            <a:off x="8336915" y="997585"/>
            <a:ext cx="168910" cy="190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直接箭头连接符 58"/>
          <p:cNvCxnSpPr/>
          <p:nvPr/>
        </p:nvCxnSpPr>
        <p:spPr>
          <a:xfrm rot="5400000">
            <a:off x="2131695" y="2648585"/>
            <a:ext cx="168910" cy="190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直接箭头连接符 175"/>
          <p:cNvCxnSpPr>
            <a:stCxn id="165" idx="3"/>
            <a:endCxn id="27" idx="1"/>
          </p:cNvCxnSpPr>
          <p:nvPr/>
        </p:nvCxnSpPr>
        <p:spPr>
          <a:xfrm flipV="1">
            <a:off x="5459095" y="5358765"/>
            <a:ext cx="4137025" cy="1714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直接箭头连接符 94"/>
          <p:cNvCxnSpPr/>
          <p:nvPr/>
        </p:nvCxnSpPr>
        <p:spPr>
          <a:xfrm flipH="1" flipV="1">
            <a:off x="4796327" y="1139190"/>
            <a:ext cx="10795" cy="2628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箭头连接符 21"/>
          <p:cNvCxnSpPr/>
          <p:nvPr/>
        </p:nvCxnSpPr>
        <p:spPr>
          <a:xfrm rot="5400000">
            <a:off x="2154727" y="2510790"/>
            <a:ext cx="172720" cy="190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直接连接符 292"/>
          <p:cNvCxnSpPr/>
          <p:nvPr/>
        </p:nvCxnSpPr>
        <p:spPr>
          <a:xfrm>
            <a:off x="9041765" y="3231515"/>
            <a:ext cx="3143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直接箭头连接符 86"/>
          <p:cNvCxnSpPr/>
          <p:nvPr/>
        </p:nvCxnSpPr>
        <p:spPr>
          <a:xfrm flipV="1">
            <a:off x="6304915" y="2860040"/>
            <a:ext cx="151511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接连接符 53"/>
          <p:cNvCxnSpPr/>
          <p:nvPr>
            <p:custDataLst>
              <p:tags r:id="rId4"/>
            </p:custDataLst>
          </p:nvPr>
        </p:nvCxnSpPr>
        <p:spPr>
          <a:xfrm>
            <a:off x="9030970" y="2747645"/>
            <a:ext cx="3143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直接连接符 291"/>
          <p:cNvCxnSpPr/>
          <p:nvPr/>
        </p:nvCxnSpPr>
        <p:spPr>
          <a:xfrm>
            <a:off x="9022080" y="1773555"/>
            <a:ext cx="3143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接连接符 52"/>
          <p:cNvCxnSpPr/>
          <p:nvPr>
            <p:custDataLst>
              <p:tags r:id="rId5"/>
            </p:custDataLst>
          </p:nvPr>
        </p:nvCxnSpPr>
        <p:spPr>
          <a:xfrm>
            <a:off x="9030970" y="2258060"/>
            <a:ext cx="3143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7" name="直接箭头连接符 386"/>
          <p:cNvCxnSpPr/>
          <p:nvPr/>
        </p:nvCxnSpPr>
        <p:spPr>
          <a:xfrm>
            <a:off x="6782435" y="807085"/>
            <a:ext cx="114427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接箭头连接符 46"/>
          <p:cNvCxnSpPr/>
          <p:nvPr>
            <p:custDataLst>
              <p:tags r:id="rId6"/>
            </p:custDataLst>
          </p:nvPr>
        </p:nvCxnSpPr>
        <p:spPr>
          <a:xfrm>
            <a:off x="4095548" y="2565084"/>
            <a:ext cx="1360805" cy="5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接连接符 41"/>
          <p:cNvCxnSpPr/>
          <p:nvPr>
            <p:custDataLst>
              <p:tags r:id="rId7"/>
            </p:custDataLst>
          </p:nvPr>
        </p:nvCxnSpPr>
        <p:spPr>
          <a:xfrm>
            <a:off x="1238885" y="2981325"/>
            <a:ext cx="3143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接连接符 39"/>
          <p:cNvCxnSpPr/>
          <p:nvPr>
            <p:custDataLst>
              <p:tags r:id="rId8"/>
            </p:custDataLst>
          </p:nvPr>
        </p:nvCxnSpPr>
        <p:spPr>
          <a:xfrm>
            <a:off x="1207135" y="2425700"/>
            <a:ext cx="3143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0" name="圆角矩形 149"/>
          <p:cNvSpPr/>
          <p:nvPr/>
        </p:nvSpPr>
        <p:spPr>
          <a:xfrm>
            <a:off x="9628187" y="3791684"/>
            <a:ext cx="1107440" cy="50546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应用化学专业实训</a:t>
            </a:r>
            <a:r>
              <a:rPr kumimoji="0" lang="en-US" altLang="zh-CN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(</a:t>
            </a:r>
            <a:r>
              <a:rPr lang="en-US" altLang="zh-CN" sz="1000" b="1" dirty="0" smtClean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</a:rPr>
              <a:t>1</a:t>
            </a:r>
            <a:r>
              <a:rPr kumimoji="0" lang="en-US" altLang="zh-CN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)</a:t>
            </a:r>
            <a:endParaRPr kumimoji="0" lang="zh-CN" altLang="en-US" sz="1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cxnSp>
        <p:nvCxnSpPr>
          <p:cNvPr id="152" name="直接箭头连接符 151"/>
          <p:cNvCxnSpPr/>
          <p:nvPr/>
        </p:nvCxnSpPr>
        <p:spPr>
          <a:xfrm>
            <a:off x="7684769" y="3267710"/>
            <a:ext cx="202248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圆角矩形 153"/>
          <p:cNvSpPr/>
          <p:nvPr/>
        </p:nvSpPr>
        <p:spPr>
          <a:xfrm>
            <a:off x="376555" y="1744980"/>
            <a:ext cx="1063625" cy="523875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zh-CN" alt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实验室安全教育（</a:t>
            </a:r>
            <a:r>
              <a:rPr kumimoji="0" lang="en-US" altLang="zh-CN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0.5</a:t>
            </a:r>
            <a:r>
              <a:rPr kumimoji="0" lang="zh-CN" alt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  <a:endParaRPr kumimoji="0" lang="zh-CN" altLang="en-US" sz="1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cxnSp>
        <p:nvCxnSpPr>
          <p:cNvPr id="162" name="直接箭头连接符 161"/>
          <p:cNvCxnSpPr/>
          <p:nvPr/>
        </p:nvCxnSpPr>
        <p:spPr>
          <a:xfrm>
            <a:off x="1430020" y="1971675"/>
            <a:ext cx="34036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直接箭头连接符 167"/>
          <p:cNvCxnSpPr/>
          <p:nvPr/>
        </p:nvCxnSpPr>
        <p:spPr>
          <a:xfrm flipV="1">
            <a:off x="2239645" y="2747645"/>
            <a:ext cx="1905" cy="11239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直接连接符 168"/>
          <p:cNvCxnSpPr/>
          <p:nvPr/>
        </p:nvCxnSpPr>
        <p:spPr>
          <a:xfrm>
            <a:off x="2232025" y="3548380"/>
            <a:ext cx="0" cy="1911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直接连接符 172"/>
          <p:cNvCxnSpPr/>
          <p:nvPr/>
        </p:nvCxnSpPr>
        <p:spPr>
          <a:xfrm>
            <a:off x="3593465" y="3997960"/>
            <a:ext cx="0" cy="1079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直接箭头连接符 177"/>
          <p:cNvCxnSpPr>
            <a:stCxn id="55" idx="3"/>
          </p:cNvCxnSpPr>
          <p:nvPr/>
        </p:nvCxnSpPr>
        <p:spPr>
          <a:xfrm>
            <a:off x="2780030" y="2447925"/>
            <a:ext cx="29527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直接箭头连接符 162"/>
          <p:cNvCxnSpPr/>
          <p:nvPr/>
        </p:nvCxnSpPr>
        <p:spPr>
          <a:xfrm>
            <a:off x="4041140" y="4077970"/>
            <a:ext cx="410210" cy="63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圆角矩形 11"/>
          <p:cNvSpPr/>
          <p:nvPr/>
        </p:nvSpPr>
        <p:spPr>
          <a:xfrm>
            <a:off x="4182745" y="4290059"/>
            <a:ext cx="1470025" cy="558165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000" b="1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sym typeface="+mn-ea"/>
              </a:rPr>
              <a:t>毛泽东思想和中国特色社会主义理论体系概论（</a:t>
            </a:r>
            <a:r>
              <a:rPr lang="en-US" altLang="zh-CN" sz="1000" b="1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sym typeface="+mn-ea"/>
              </a:rPr>
              <a:t>2</a:t>
            </a:r>
            <a:r>
              <a:rPr lang="zh-CN" altLang="en-US" sz="1000" b="1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sym typeface="+mn-ea"/>
              </a:rPr>
              <a:t>）</a:t>
            </a:r>
            <a:endParaRPr kumimoji="0" lang="zh-CN" altLang="en-US" sz="1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cxnSp>
        <p:nvCxnSpPr>
          <p:cNvPr id="35" name="直接箭头连接符 34"/>
          <p:cNvCxnSpPr>
            <a:endCxn id="150" idx="1"/>
          </p:cNvCxnSpPr>
          <p:nvPr/>
        </p:nvCxnSpPr>
        <p:spPr>
          <a:xfrm flipV="1">
            <a:off x="5546725" y="4044632"/>
            <a:ext cx="4081145" cy="127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圆角矩形 3"/>
          <p:cNvSpPr/>
          <p:nvPr/>
        </p:nvSpPr>
        <p:spPr>
          <a:xfrm>
            <a:off x="400685" y="160655"/>
            <a:ext cx="977900" cy="281305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第一学期</a:t>
            </a:r>
          </a:p>
        </p:txBody>
      </p:sp>
      <p:sp>
        <p:nvSpPr>
          <p:cNvPr id="5" name="圆角矩形 4"/>
          <p:cNvSpPr/>
          <p:nvPr/>
        </p:nvSpPr>
        <p:spPr>
          <a:xfrm>
            <a:off x="1809750" y="160655"/>
            <a:ext cx="869315" cy="281305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zh-CN" altLang="en-US" sz="1000" b="1" dirty="0" smtClean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</a:rPr>
              <a:t>第二学期</a:t>
            </a:r>
          </a:p>
        </p:txBody>
      </p:sp>
      <p:sp>
        <p:nvSpPr>
          <p:cNvPr id="6" name="圆角矩形 5"/>
          <p:cNvSpPr/>
          <p:nvPr/>
        </p:nvSpPr>
        <p:spPr>
          <a:xfrm>
            <a:off x="3065780" y="156845"/>
            <a:ext cx="927735" cy="281305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zh-CN" altLang="en-US" sz="1000" b="1" dirty="0" smtClean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</a:rPr>
              <a:t>第三学期</a:t>
            </a:r>
          </a:p>
        </p:txBody>
      </p:sp>
      <p:sp>
        <p:nvSpPr>
          <p:cNvPr id="7" name="圆角矩形 6"/>
          <p:cNvSpPr/>
          <p:nvPr/>
        </p:nvSpPr>
        <p:spPr>
          <a:xfrm>
            <a:off x="4465955" y="156845"/>
            <a:ext cx="910590" cy="29591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zh-CN" altLang="en-US" sz="1000" b="1" dirty="0" smtClean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</a:rPr>
              <a:t>第四学期</a:t>
            </a:r>
          </a:p>
        </p:txBody>
      </p:sp>
      <p:sp>
        <p:nvSpPr>
          <p:cNvPr id="8" name="圆角矩形 7"/>
          <p:cNvSpPr/>
          <p:nvPr/>
        </p:nvSpPr>
        <p:spPr>
          <a:xfrm>
            <a:off x="5720715" y="134620"/>
            <a:ext cx="1546225" cy="281305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zh-CN" altLang="en-US" sz="1000" b="1" dirty="0" smtClean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</a:rPr>
              <a:t>第五学期</a:t>
            </a:r>
          </a:p>
        </p:txBody>
      </p:sp>
      <p:sp>
        <p:nvSpPr>
          <p:cNvPr id="9" name="圆角矩形 8"/>
          <p:cNvSpPr/>
          <p:nvPr/>
        </p:nvSpPr>
        <p:spPr>
          <a:xfrm>
            <a:off x="7700010" y="156845"/>
            <a:ext cx="1200785" cy="281305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zh-CN" altLang="en-US" sz="1000" b="1" dirty="0" smtClean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</a:rPr>
              <a:t>第六学期</a:t>
            </a:r>
          </a:p>
        </p:txBody>
      </p:sp>
      <p:sp>
        <p:nvSpPr>
          <p:cNvPr id="10" name="圆角矩形 9"/>
          <p:cNvSpPr/>
          <p:nvPr/>
        </p:nvSpPr>
        <p:spPr>
          <a:xfrm>
            <a:off x="11098530" y="153035"/>
            <a:ext cx="914400" cy="281305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zh-CN" altLang="en-US" sz="1000" b="1" dirty="0" smtClean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</a:rPr>
              <a:t>第八学期</a:t>
            </a:r>
          </a:p>
        </p:txBody>
      </p:sp>
      <p:sp>
        <p:nvSpPr>
          <p:cNvPr id="11" name="圆角矩形 10"/>
          <p:cNvSpPr/>
          <p:nvPr/>
        </p:nvSpPr>
        <p:spPr>
          <a:xfrm>
            <a:off x="9269095" y="149225"/>
            <a:ext cx="1159510" cy="281305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zh-CN" altLang="en-US" sz="1000" b="1" dirty="0" smtClean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</a:rPr>
              <a:t>第七学期</a:t>
            </a:r>
          </a:p>
        </p:txBody>
      </p:sp>
      <p:sp>
        <p:nvSpPr>
          <p:cNvPr id="13" name="圆角矩形 12"/>
          <p:cNvSpPr/>
          <p:nvPr/>
        </p:nvSpPr>
        <p:spPr>
          <a:xfrm>
            <a:off x="386080" y="1280160"/>
            <a:ext cx="1063625" cy="393065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zh-CN" altLang="en-US" sz="1000" b="1" dirty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</a:rPr>
              <a:t>无机化</a:t>
            </a:r>
            <a:r>
              <a:rPr lang="zh-CN" altLang="en-US" sz="1000" b="1" dirty="0" smtClean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</a:rPr>
              <a:t>学</a:t>
            </a:r>
            <a:r>
              <a:rPr lang="en-US" altLang="zh-CN" sz="1000" b="1" dirty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</a:rPr>
              <a:t>Ⅰ</a:t>
            </a:r>
            <a:r>
              <a:rPr kumimoji="0" lang="zh-CN" alt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（</a:t>
            </a:r>
            <a:r>
              <a:rPr kumimoji="0" lang="en-US" altLang="zh-CN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3</a:t>
            </a:r>
            <a:r>
              <a:rPr kumimoji="0" lang="zh-CN" alt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  <a:endParaRPr kumimoji="0" lang="zh-CN" altLang="en-US" sz="1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4" name="圆角矩形 13"/>
          <p:cNvSpPr/>
          <p:nvPr/>
        </p:nvSpPr>
        <p:spPr>
          <a:xfrm>
            <a:off x="450850" y="3699510"/>
            <a:ext cx="979170" cy="304800"/>
          </a:xfrm>
          <a:prstGeom prst="roundRect">
            <a:avLst/>
          </a:prstGeom>
          <a:solidFill>
            <a:srgbClr val="FFD5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高等数学</a:t>
            </a:r>
            <a:r>
              <a:rPr kumimoji="0" lang="en-US" altLang="zh-CN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I</a:t>
            </a:r>
            <a:r>
              <a:rPr kumimoji="0" lang="zh-CN" alt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（</a:t>
            </a:r>
            <a:r>
              <a:rPr lang="en-US" altLang="zh-CN" sz="1000" b="1" dirty="0" smtClean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</a:rPr>
              <a:t>4</a:t>
            </a:r>
            <a:r>
              <a:rPr kumimoji="0" lang="zh-CN" alt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  <a:endParaRPr kumimoji="0" lang="zh-CN" altLang="en-US" sz="1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5" name="圆角矩形 14"/>
          <p:cNvSpPr/>
          <p:nvPr/>
        </p:nvSpPr>
        <p:spPr>
          <a:xfrm>
            <a:off x="368935" y="834390"/>
            <a:ext cx="979805" cy="30480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英语</a:t>
            </a:r>
            <a:r>
              <a:rPr kumimoji="0" lang="en-US" altLang="zh-CN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I</a:t>
            </a:r>
            <a:r>
              <a:rPr kumimoji="0" lang="zh-CN" alt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（</a:t>
            </a:r>
            <a:r>
              <a:rPr kumimoji="0" lang="en-US" altLang="zh-CN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4</a:t>
            </a:r>
            <a:r>
              <a:rPr kumimoji="0" lang="zh-CN" alt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</a:p>
        </p:txBody>
      </p:sp>
      <p:sp>
        <p:nvSpPr>
          <p:cNvPr id="16" name="圆角矩形 15"/>
          <p:cNvSpPr/>
          <p:nvPr/>
        </p:nvSpPr>
        <p:spPr>
          <a:xfrm>
            <a:off x="1779905" y="834390"/>
            <a:ext cx="863600" cy="30480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英语</a:t>
            </a:r>
            <a:r>
              <a:rPr kumimoji="0" lang="en-US" altLang="zh-CN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II</a:t>
            </a:r>
            <a:r>
              <a:rPr kumimoji="0" lang="zh-CN" alt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（</a:t>
            </a:r>
            <a:r>
              <a:rPr kumimoji="0" lang="en-US" altLang="zh-CN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4</a:t>
            </a:r>
            <a:r>
              <a:rPr kumimoji="0" lang="zh-CN" alt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</a:p>
        </p:txBody>
      </p:sp>
      <p:sp>
        <p:nvSpPr>
          <p:cNvPr id="19" name="圆角矩形 18"/>
          <p:cNvSpPr/>
          <p:nvPr/>
        </p:nvSpPr>
        <p:spPr>
          <a:xfrm>
            <a:off x="1789430" y="1288415"/>
            <a:ext cx="869315" cy="33782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zh-CN" alt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无机化学</a:t>
            </a:r>
            <a:r>
              <a:rPr lang="en-US" altLang="zh-CN" sz="1000" b="1" dirty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</a:rPr>
              <a:t>Ⅱ</a:t>
            </a:r>
            <a:r>
              <a:rPr kumimoji="0" lang="zh-CN" alt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（</a:t>
            </a:r>
            <a:r>
              <a:rPr kumimoji="0" lang="en-US" altLang="zh-CN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2.5</a:t>
            </a:r>
            <a:r>
              <a:rPr kumimoji="0" lang="zh-CN" alt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  <a:endParaRPr kumimoji="0" lang="zh-CN" altLang="en-US" sz="1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20" name="圆角矩形 19"/>
          <p:cNvSpPr/>
          <p:nvPr/>
        </p:nvSpPr>
        <p:spPr>
          <a:xfrm>
            <a:off x="427990" y="3380740"/>
            <a:ext cx="979805" cy="28829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大学生心理健康教育</a:t>
            </a:r>
            <a:r>
              <a:rPr kumimoji="0" lang="zh-CN" alt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（</a:t>
            </a:r>
            <a:r>
              <a:rPr lang="en-US" altLang="zh-CN" sz="1000" b="1" dirty="0" smtClean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</a:rPr>
              <a:t>2</a:t>
            </a:r>
            <a:r>
              <a:rPr kumimoji="0" lang="zh-CN" alt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  <a:endParaRPr kumimoji="0" lang="zh-CN" altLang="en-US" sz="1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23" name="圆角矩形 22"/>
          <p:cNvSpPr/>
          <p:nvPr/>
        </p:nvSpPr>
        <p:spPr>
          <a:xfrm>
            <a:off x="1745614" y="4249420"/>
            <a:ext cx="1030605" cy="46609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中国近现代史纲要（</a:t>
            </a:r>
            <a:r>
              <a:rPr kumimoji="0" lang="en-US" altLang="zh-CN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3</a:t>
            </a:r>
            <a:r>
              <a:rPr kumimoji="0" lang="zh-CN" alt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</a:p>
        </p:txBody>
      </p:sp>
      <p:sp>
        <p:nvSpPr>
          <p:cNvPr id="24" name="圆角矩形 23"/>
          <p:cNvSpPr/>
          <p:nvPr/>
        </p:nvSpPr>
        <p:spPr>
          <a:xfrm>
            <a:off x="500221" y="4251498"/>
            <a:ext cx="863600" cy="471805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思想道德与法治</a:t>
            </a:r>
            <a:r>
              <a:rPr kumimoji="0" lang="zh-CN" alt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（</a:t>
            </a:r>
            <a:r>
              <a:rPr kumimoji="0" lang="en-US" altLang="zh-CN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2</a:t>
            </a:r>
            <a:r>
              <a:rPr kumimoji="0" lang="zh-CN" alt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  <a:endParaRPr kumimoji="0" lang="zh-CN" altLang="en-US" sz="1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25" name="圆角矩形 24"/>
          <p:cNvSpPr/>
          <p:nvPr/>
        </p:nvSpPr>
        <p:spPr>
          <a:xfrm>
            <a:off x="4164012" y="4915129"/>
            <a:ext cx="1488757" cy="258245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思政课社会实践</a:t>
            </a:r>
            <a:r>
              <a:rPr kumimoji="0" lang="zh-CN" alt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（</a:t>
            </a:r>
            <a:r>
              <a:rPr kumimoji="0" lang="en-US" altLang="zh-CN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2</a:t>
            </a:r>
            <a:r>
              <a:rPr kumimoji="0" lang="zh-CN" alt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  <a:endParaRPr kumimoji="0" lang="zh-CN" altLang="en-US" sz="1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26" name="圆角矩形 25"/>
          <p:cNvSpPr/>
          <p:nvPr/>
        </p:nvSpPr>
        <p:spPr>
          <a:xfrm>
            <a:off x="3110547" y="4283637"/>
            <a:ext cx="965835" cy="431874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000" b="1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sym typeface="+mn-ea"/>
              </a:rPr>
              <a:t>马克思主义基本原理（</a:t>
            </a:r>
            <a:r>
              <a:rPr lang="en-US" altLang="zh-CN" sz="1000" b="1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sym typeface="+mn-ea"/>
              </a:rPr>
              <a:t>3</a:t>
            </a:r>
            <a:r>
              <a:rPr lang="zh-CN" altLang="en-US" sz="1000" b="1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sym typeface="+mn-ea"/>
              </a:rPr>
              <a:t>）</a:t>
            </a:r>
            <a:endParaRPr kumimoji="0" lang="zh-CN" altLang="en-US" sz="1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27" name="圆角矩形 26"/>
          <p:cNvSpPr/>
          <p:nvPr/>
        </p:nvSpPr>
        <p:spPr>
          <a:xfrm>
            <a:off x="9596120" y="5191760"/>
            <a:ext cx="953135" cy="333375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就业指导（</a:t>
            </a:r>
            <a:r>
              <a:rPr kumimoji="0" lang="en-US" altLang="zh-CN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0.5</a:t>
            </a:r>
            <a:r>
              <a:rPr kumimoji="0" lang="zh-CN" alt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</a:p>
        </p:txBody>
      </p:sp>
      <p:sp>
        <p:nvSpPr>
          <p:cNvPr id="30" name="圆角矩形 29"/>
          <p:cNvSpPr/>
          <p:nvPr/>
        </p:nvSpPr>
        <p:spPr>
          <a:xfrm>
            <a:off x="1815465" y="5977890"/>
            <a:ext cx="864235" cy="30480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体育</a:t>
            </a:r>
            <a:r>
              <a:rPr kumimoji="0" lang="en-US" altLang="zh-CN" sz="1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I</a:t>
            </a:r>
            <a:r>
              <a:rPr kumimoji="0" lang="zh-CN" altLang="en-US" sz="1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（</a:t>
            </a:r>
            <a:r>
              <a:rPr kumimoji="0" lang="en-US" altLang="zh-CN" sz="1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2</a:t>
            </a:r>
            <a:r>
              <a:rPr kumimoji="0" lang="zh-CN" altLang="en-US" sz="1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</a:p>
        </p:txBody>
      </p:sp>
      <p:sp>
        <p:nvSpPr>
          <p:cNvPr id="31" name="圆角矩形 30"/>
          <p:cNvSpPr/>
          <p:nvPr/>
        </p:nvSpPr>
        <p:spPr>
          <a:xfrm>
            <a:off x="3070225" y="5977890"/>
            <a:ext cx="1025525" cy="30480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体育</a:t>
            </a:r>
            <a:r>
              <a:rPr kumimoji="0" lang="en-US" altLang="zh-CN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II</a:t>
            </a:r>
            <a:r>
              <a:rPr kumimoji="0" lang="zh-CN" alt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（</a:t>
            </a:r>
            <a:r>
              <a:rPr kumimoji="0" lang="en-US" altLang="zh-CN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2</a:t>
            </a:r>
            <a:r>
              <a:rPr kumimoji="0" lang="zh-CN" alt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</a:p>
        </p:txBody>
      </p:sp>
      <p:sp>
        <p:nvSpPr>
          <p:cNvPr id="32" name="圆角矩形 31"/>
          <p:cNvSpPr/>
          <p:nvPr/>
        </p:nvSpPr>
        <p:spPr>
          <a:xfrm>
            <a:off x="1804035" y="3715385"/>
            <a:ext cx="975995" cy="339725"/>
          </a:xfrm>
          <a:prstGeom prst="roundRect">
            <a:avLst/>
          </a:prstGeom>
          <a:solidFill>
            <a:srgbClr val="FFD5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高等数学</a:t>
            </a:r>
            <a:r>
              <a:rPr kumimoji="0" lang="en-US" altLang="zh-CN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II</a:t>
            </a:r>
            <a:r>
              <a:rPr kumimoji="0" lang="zh-CN" alt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（</a:t>
            </a:r>
            <a:r>
              <a:rPr kumimoji="0" lang="en-US" altLang="zh-CN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4</a:t>
            </a:r>
            <a:r>
              <a:rPr kumimoji="0" lang="zh-CN" alt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  <a:endParaRPr kumimoji="0" lang="zh-CN" altLang="en-US" sz="1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33" name="圆角矩形 32"/>
          <p:cNvSpPr/>
          <p:nvPr/>
        </p:nvSpPr>
        <p:spPr>
          <a:xfrm>
            <a:off x="1729105" y="3211830"/>
            <a:ext cx="1022350" cy="339090"/>
          </a:xfrm>
          <a:prstGeom prst="roundRect">
            <a:avLst/>
          </a:prstGeom>
          <a:solidFill>
            <a:srgbClr val="FFD5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线性代数（</a:t>
            </a:r>
            <a:r>
              <a:rPr kumimoji="0" lang="en-US" altLang="zh-CN" sz="1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2</a:t>
            </a:r>
            <a:r>
              <a:rPr kumimoji="0" lang="zh-CN" altLang="en-US" sz="1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</a:p>
        </p:txBody>
      </p:sp>
      <p:sp>
        <p:nvSpPr>
          <p:cNvPr id="34" name="圆角矩形 33"/>
          <p:cNvSpPr/>
          <p:nvPr/>
        </p:nvSpPr>
        <p:spPr>
          <a:xfrm>
            <a:off x="3025775" y="3637280"/>
            <a:ext cx="1024890" cy="556260"/>
          </a:xfrm>
          <a:prstGeom prst="roundRect">
            <a:avLst/>
          </a:prstGeom>
          <a:solidFill>
            <a:srgbClr val="FFD5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概率论与数理统计（</a:t>
            </a:r>
            <a:r>
              <a:rPr kumimoji="0" lang="en-US" altLang="zh-CN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3</a:t>
            </a:r>
            <a:r>
              <a:rPr kumimoji="0" lang="zh-CN" alt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</a:p>
        </p:txBody>
      </p:sp>
      <p:sp>
        <p:nvSpPr>
          <p:cNvPr id="41" name="圆角矩形 40"/>
          <p:cNvSpPr/>
          <p:nvPr/>
        </p:nvSpPr>
        <p:spPr>
          <a:xfrm>
            <a:off x="4440555" y="1865630"/>
            <a:ext cx="1018540" cy="476885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zh-CN" alt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  <a:sym typeface="+mn-ea"/>
              </a:rPr>
              <a:t>有机化学</a:t>
            </a:r>
            <a:r>
              <a:rPr lang="en-US" altLang="zh-CN" sz="1000" b="1" dirty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</a:rPr>
              <a:t>Ⅱ </a:t>
            </a:r>
            <a:r>
              <a:rPr kumimoji="0" lang="zh-CN" alt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  <a:sym typeface="+mn-ea"/>
              </a:rPr>
              <a:t>（</a:t>
            </a:r>
            <a:r>
              <a:rPr kumimoji="0" lang="en-US" altLang="zh-CN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  <a:sym typeface="+mn-ea"/>
              </a:rPr>
              <a:t>3</a:t>
            </a:r>
            <a:r>
              <a:rPr kumimoji="0" lang="zh-CN" alt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  <a:sym typeface="+mn-ea"/>
              </a:rPr>
              <a:t>）</a:t>
            </a:r>
            <a:endParaRPr kumimoji="0" lang="zh-CN" altLang="en-US" sz="1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52" name="圆角矩形 51"/>
          <p:cNvSpPr/>
          <p:nvPr/>
        </p:nvSpPr>
        <p:spPr>
          <a:xfrm>
            <a:off x="5804535" y="5970270"/>
            <a:ext cx="1617345" cy="30480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体育</a:t>
            </a:r>
            <a:r>
              <a:rPr kumimoji="0" lang="zh-CN" alt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III</a:t>
            </a:r>
            <a:r>
              <a:rPr kumimoji="0" lang="zh-CN" alt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（</a:t>
            </a:r>
            <a:r>
              <a:rPr kumimoji="0" lang="en-US" altLang="zh-CN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2</a:t>
            </a:r>
            <a:r>
              <a:rPr kumimoji="0" lang="zh-CN" alt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</a:p>
        </p:txBody>
      </p:sp>
      <p:sp>
        <p:nvSpPr>
          <p:cNvPr id="58" name="圆角矩形 57"/>
          <p:cNvSpPr/>
          <p:nvPr/>
        </p:nvSpPr>
        <p:spPr>
          <a:xfrm>
            <a:off x="5665470" y="1208405"/>
            <a:ext cx="841375" cy="546735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精细有机合成与设计（</a:t>
            </a:r>
            <a:r>
              <a:rPr kumimoji="0" lang="en-US" altLang="zh-CN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2</a:t>
            </a:r>
            <a:r>
              <a:rPr kumimoji="0" lang="zh-CN" alt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  <a:endParaRPr kumimoji="0" lang="zh-CN" altLang="en-US" sz="1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71" name="圆角矩形 70"/>
          <p:cNvSpPr/>
          <p:nvPr/>
        </p:nvSpPr>
        <p:spPr>
          <a:xfrm>
            <a:off x="11206480" y="547369"/>
            <a:ext cx="795020" cy="4834255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altLang="zh-CN" sz="1000" b="1" dirty="0">
              <a:solidFill>
                <a:srgbClr val="000000"/>
              </a:solidFill>
              <a:latin typeface="Arial" panose="020B0604020202020204"/>
              <a:ea typeface="微软雅黑" panose="020B050302020402020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altLang="zh-CN" sz="1000" b="1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毕业设计（</a:t>
            </a:r>
            <a:r>
              <a:rPr kumimoji="0" lang="en-US" altLang="zh-CN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8</a:t>
            </a:r>
            <a:r>
              <a:rPr kumimoji="0" lang="zh-CN" alt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  <a:endParaRPr kumimoji="0" lang="zh-CN" altLang="en-US" sz="1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cxnSp>
        <p:nvCxnSpPr>
          <p:cNvPr id="73" name="直接箭头连接符 72"/>
          <p:cNvCxnSpPr>
            <a:stCxn id="30" idx="3"/>
            <a:endCxn id="31" idx="1"/>
          </p:cNvCxnSpPr>
          <p:nvPr/>
        </p:nvCxnSpPr>
        <p:spPr>
          <a:xfrm>
            <a:off x="2679700" y="6130290"/>
            <a:ext cx="39052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直接箭头连接符 73"/>
          <p:cNvCxnSpPr>
            <a:stCxn id="31" idx="3"/>
            <a:endCxn id="52" idx="1"/>
          </p:cNvCxnSpPr>
          <p:nvPr/>
        </p:nvCxnSpPr>
        <p:spPr>
          <a:xfrm flipV="1">
            <a:off x="4095750" y="6122670"/>
            <a:ext cx="1708785" cy="76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直接箭头连接符 74"/>
          <p:cNvCxnSpPr>
            <a:stCxn id="15" idx="3"/>
            <a:endCxn id="16" idx="1"/>
          </p:cNvCxnSpPr>
          <p:nvPr/>
        </p:nvCxnSpPr>
        <p:spPr>
          <a:xfrm>
            <a:off x="1348740" y="986790"/>
            <a:ext cx="43116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直接箭头连接符 81"/>
          <p:cNvCxnSpPr>
            <a:stCxn id="24" idx="3"/>
            <a:endCxn id="23" idx="1"/>
          </p:cNvCxnSpPr>
          <p:nvPr/>
        </p:nvCxnSpPr>
        <p:spPr>
          <a:xfrm flipV="1">
            <a:off x="1363821" y="4482465"/>
            <a:ext cx="381793" cy="49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直接箭头连接符 82"/>
          <p:cNvCxnSpPr>
            <a:stCxn id="23" idx="3"/>
            <a:endCxn id="26" idx="1"/>
          </p:cNvCxnSpPr>
          <p:nvPr/>
        </p:nvCxnSpPr>
        <p:spPr>
          <a:xfrm>
            <a:off x="2776219" y="4482465"/>
            <a:ext cx="334328" cy="1710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直接箭头连接符 101"/>
          <p:cNvCxnSpPr>
            <a:stCxn id="4" idx="3"/>
            <a:endCxn id="5" idx="1"/>
          </p:cNvCxnSpPr>
          <p:nvPr/>
        </p:nvCxnSpPr>
        <p:spPr>
          <a:xfrm>
            <a:off x="1378585" y="301625"/>
            <a:ext cx="43116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直接箭头连接符 102"/>
          <p:cNvCxnSpPr>
            <a:endCxn id="6" idx="1"/>
          </p:cNvCxnSpPr>
          <p:nvPr/>
        </p:nvCxnSpPr>
        <p:spPr>
          <a:xfrm>
            <a:off x="2689860" y="297815"/>
            <a:ext cx="37592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直接箭头连接符 103"/>
          <p:cNvCxnSpPr/>
          <p:nvPr/>
        </p:nvCxnSpPr>
        <p:spPr>
          <a:xfrm>
            <a:off x="4036695" y="284480"/>
            <a:ext cx="429260" cy="1333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直接箭头连接符 105"/>
          <p:cNvCxnSpPr/>
          <p:nvPr/>
        </p:nvCxnSpPr>
        <p:spPr>
          <a:xfrm flipV="1">
            <a:off x="7266940" y="289560"/>
            <a:ext cx="417830" cy="381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直接箭头连接符 106"/>
          <p:cNvCxnSpPr>
            <a:stCxn id="9" idx="3"/>
          </p:cNvCxnSpPr>
          <p:nvPr/>
        </p:nvCxnSpPr>
        <p:spPr>
          <a:xfrm>
            <a:off x="8900795" y="297815"/>
            <a:ext cx="38290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直接箭头连接符 107"/>
          <p:cNvCxnSpPr/>
          <p:nvPr/>
        </p:nvCxnSpPr>
        <p:spPr>
          <a:xfrm flipV="1">
            <a:off x="10427970" y="297815"/>
            <a:ext cx="670560" cy="76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圆角矩形 28"/>
          <p:cNvSpPr/>
          <p:nvPr/>
        </p:nvSpPr>
        <p:spPr>
          <a:xfrm>
            <a:off x="5638800" y="1942465"/>
            <a:ext cx="824865" cy="52324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高分子化学（</a:t>
            </a:r>
            <a:r>
              <a:rPr kumimoji="0" lang="en-US" altLang="zh-CN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2</a:t>
            </a:r>
            <a:r>
              <a:rPr kumimoji="0" lang="zh-CN" alt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  <a:endParaRPr kumimoji="0" lang="zh-CN" altLang="en-US" sz="1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81" name="圆角矩形 180"/>
          <p:cNvSpPr/>
          <p:nvPr/>
        </p:nvSpPr>
        <p:spPr>
          <a:xfrm>
            <a:off x="412664" y="5198371"/>
            <a:ext cx="1169035" cy="30480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职业生涯素</a:t>
            </a:r>
            <a:r>
              <a:rPr kumimoji="0" lang="zh-CN" altLang="en-US" sz="1000" b="1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养与规划（</a:t>
            </a:r>
            <a:r>
              <a:rPr kumimoji="0" lang="en-US" altLang="zh-CN" sz="10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0.5</a:t>
            </a:r>
            <a:r>
              <a:rPr kumimoji="0" lang="zh-CN" altLang="en-US" sz="10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</a:p>
        </p:txBody>
      </p:sp>
      <p:sp>
        <p:nvSpPr>
          <p:cNvPr id="187" name="圆角矩形 63"/>
          <p:cNvSpPr/>
          <p:nvPr/>
        </p:nvSpPr>
        <p:spPr>
          <a:xfrm>
            <a:off x="9639300" y="2218690"/>
            <a:ext cx="927735" cy="942975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000" b="1" dirty="0" smtClean="0">
                <a:solidFill>
                  <a:schemeClr val="tx1"/>
                </a:solidFill>
              </a:rPr>
              <a:t>应用化学专业课程设计（</a:t>
            </a:r>
            <a:r>
              <a:rPr lang="en-US" altLang="zh-CN" sz="1000" b="1" dirty="0" smtClean="0">
                <a:solidFill>
                  <a:schemeClr val="tx1"/>
                </a:solidFill>
              </a:rPr>
              <a:t>1.5</a:t>
            </a:r>
            <a:r>
              <a:rPr lang="zh-CN" altLang="en-US" sz="1000" b="1" dirty="0" smtClean="0">
                <a:solidFill>
                  <a:schemeClr val="tx1"/>
                </a:solidFill>
              </a:rPr>
              <a:t>）</a:t>
            </a:r>
            <a:endParaRPr lang="zh-CN" altLang="en-US" sz="1000" b="1" dirty="0">
              <a:solidFill>
                <a:schemeClr val="tx1"/>
              </a:solidFill>
            </a:endParaRPr>
          </a:p>
        </p:txBody>
      </p:sp>
      <p:cxnSp>
        <p:nvCxnSpPr>
          <p:cNvPr id="191" name="直接箭头连接符 190"/>
          <p:cNvCxnSpPr/>
          <p:nvPr/>
        </p:nvCxnSpPr>
        <p:spPr>
          <a:xfrm>
            <a:off x="10567035" y="2592070"/>
            <a:ext cx="639445" cy="60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9" name="圆角矩形 398"/>
          <p:cNvSpPr/>
          <p:nvPr/>
        </p:nvSpPr>
        <p:spPr>
          <a:xfrm>
            <a:off x="5688330" y="535940"/>
            <a:ext cx="818515" cy="50292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表面活性剂科学与应用</a:t>
            </a:r>
            <a:r>
              <a:rPr kumimoji="0" lang="zh-CN" alt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（</a:t>
            </a:r>
            <a:r>
              <a:rPr kumimoji="0" lang="en-US" altLang="zh-CN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2</a:t>
            </a:r>
            <a:r>
              <a:rPr kumimoji="0" lang="zh-CN" alt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  <a:endParaRPr kumimoji="0" lang="zh-CN" altLang="en-US" sz="1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59" name="圆角矩形 158"/>
          <p:cNvSpPr/>
          <p:nvPr/>
        </p:nvSpPr>
        <p:spPr>
          <a:xfrm>
            <a:off x="432435" y="4774566"/>
            <a:ext cx="975360" cy="30480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zh-CN" altLang="zh-CN" sz="1000" b="1" dirty="0" smtClean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</a:rPr>
              <a:t>军事</a:t>
            </a:r>
            <a:r>
              <a:rPr lang="zh-CN" altLang="en-US" sz="1000" b="1" dirty="0" smtClean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</a:rPr>
              <a:t>技能、军事理论</a:t>
            </a:r>
            <a:r>
              <a:rPr lang="zh-CN" altLang="zh-CN" sz="1000" b="1" dirty="0" smtClean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</a:rPr>
              <a:t>（</a:t>
            </a:r>
            <a:r>
              <a:rPr lang="en-US" altLang="zh-CN" sz="1000" b="1" dirty="0" smtClean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</a:rPr>
              <a:t>4</a:t>
            </a:r>
            <a:r>
              <a:rPr lang="zh-CN" altLang="en-US" sz="1000" b="1" dirty="0" smtClean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</a:rPr>
              <a:t>）</a:t>
            </a:r>
            <a:endParaRPr lang="zh-CN" altLang="en-US" sz="1000" b="1" dirty="0">
              <a:solidFill>
                <a:srgbClr val="000000"/>
              </a:solidFill>
              <a:latin typeface="Arial" panose="020B0604020202020204"/>
              <a:ea typeface="微软雅黑" panose="020B0503020204020204" charset="-122"/>
            </a:endParaRPr>
          </a:p>
        </p:txBody>
      </p:sp>
      <p:sp>
        <p:nvSpPr>
          <p:cNvPr id="165" name="圆角矩形 164"/>
          <p:cNvSpPr/>
          <p:nvPr/>
        </p:nvSpPr>
        <p:spPr>
          <a:xfrm>
            <a:off x="4540885" y="5229225"/>
            <a:ext cx="918210" cy="292735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创新创</a:t>
            </a:r>
            <a:r>
              <a:rPr kumimoji="0" lang="zh-CN" alt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业实践（</a:t>
            </a:r>
            <a:r>
              <a:rPr kumimoji="0" lang="en-US" altLang="zh-CN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2</a:t>
            </a:r>
            <a:r>
              <a:rPr kumimoji="0" lang="zh-CN" alt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  <a:endParaRPr kumimoji="0" lang="zh-CN" altLang="en-US" sz="1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cxnSp>
        <p:nvCxnSpPr>
          <p:cNvPr id="167" name="直接箭头连接符 166"/>
          <p:cNvCxnSpPr>
            <a:stCxn id="181" idx="3"/>
            <a:endCxn id="165" idx="1"/>
          </p:cNvCxnSpPr>
          <p:nvPr/>
        </p:nvCxnSpPr>
        <p:spPr>
          <a:xfrm>
            <a:off x="1581699" y="5350771"/>
            <a:ext cx="2959186" cy="2482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圆角矩形 1"/>
          <p:cNvSpPr/>
          <p:nvPr/>
        </p:nvSpPr>
        <p:spPr>
          <a:xfrm>
            <a:off x="368935" y="2342515"/>
            <a:ext cx="1040765" cy="393065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工程制图基础验（</a:t>
            </a:r>
            <a:r>
              <a:rPr kumimoji="0" lang="en-US" altLang="zh-CN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2.5</a:t>
            </a:r>
            <a:r>
              <a:rPr kumimoji="0" lang="zh-CN" alt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  <a:endParaRPr kumimoji="0" lang="zh-CN" altLang="en-US" sz="1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21" name="圆角矩形 20"/>
          <p:cNvSpPr/>
          <p:nvPr/>
        </p:nvSpPr>
        <p:spPr>
          <a:xfrm>
            <a:off x="3066848" y="1476693"/>
            <a:ext cx="927735" cy="581978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zh-CN" alt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有机化学</a:t>
            </a:r>
            <a:r>
              <a:rPr lang="en-US" altLang="zh-CN" sz="1000" b="1" dirty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</a:rPr>
              <a:t>Ⅰ</a:t>
            </a:r>
            <a:r>
              <a:rPr kumimoji="0" lang="zh-CN" alt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（</a:t>
            </a:r>
            <a:r>
              <a:rPr kumimoji="0" lang="en-US" altLang="zh-CN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3</a:t>
            </a:r>
            <a:r>
              <a:rPr kumimoji="0" lang="zh-CN" alt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</a:p>
        </p:txBody>
      </p:sp>
      <p:sp>
        <p:nvSpPr>
          <p:cNvPr id="46" name="圆角矩形 45"/>
          <p:cNvSpPr/>
          <p:nvPr/>
        </p:nvSpPr>
        <p:spPr>
          <a:xfrm>
            <a:off x="7926705" y="574040"/>
            <a:ext cx="1146175" cy="368935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现代化妆品科学与</a:t>
            </a:r>
            <a:r>
              <a:rPr kumimoji="0" lang="zh-CN" alt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技术（</a:t>
            </a:r>
            <a:r>
              <a:rPr kumimoji="0" lang="en-US" altLang="zh-CN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2</a:t>
            </a:r>
            <a:r>
              <a:rPr kumimoji="0" lang="zh-CN" alt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  <a:endParaRPr kumimoji="0" lang="zh-CN" altLang="en-US" sz="1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55" name="圆角矩形 54"/>
          <p:cNvSpPr/>
          <p:nvPr/>
        </p:nvSpPr>
        <p:spPr>
          <a:xfrm>
            <a:off x="1741805" y="2286635"/>
            <a:ext cx="1038225" cy="32258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分析化学（</a:t>
            </a:r>
            <a:r>
              <a:rPr kumimoji="0" lang="en-US" altLang="zh-CN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2</a:t>
            </a:r>
            <a:r>
              <a:rPr kumimoji="0" lang="zh-CN" alt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  <a:endParaRPr kumimoji="0" lang="zh-CN" altLang="en-US" sz="1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cxnSp>
        <p:nvCxnSpPr>
          <p:cNvPr id="3" name="直接箭头连接符 2"/>
          <p:cNvCxnSpPr>
            <a:endCxn id="8" idx="1"/>
          </p:cNvCxnSpPr>
          <p:nvPr/>
        </p:nvCxnSpPr>
        <p:spPr>
          <a:xfrm>
            <a:off x="5401310" y="269240"/>
            <a:ext cx="319405" cy="63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接箭头连接符 17"/>
          <p:cNvCxnSpPr>
            <a:stCxn id="52" idx="3"/>
          </p:cNvCxnSpPr>
          <p:nvPr/>
        </p:nvCxnSpPr>
        <p:spPr>
          <a:xfrm flipV="1">
            <a:off x="7421880" y="6115050"/>
            <a:ext cx="3430905" cy="76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圆角矩形 91"/>
          <p:cNvSpPr/>
          <p:nvPr/>
        </p:nvSpPr>
        <p:spPr>
          <a:xfrm>
            <a:off x="10896600" y="5950585"/>
            <a:ext cx="1105535" cy="30480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体质测试（</a:t>
            </a:r>
            <a:r>
              <a:rPr kumimoji="0" lang="en-US" altLang="zh-CN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1</a:t>
            </a:r>
            <a:r>
              <a:rPr kumimoji="0" lang="zh-CN" alt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  <a:endParaRPr kumimoji="0" lang="zh-CN" altLang="en-US" sz="1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98" name="圆角矩形 97"/>
          <p:cNvSpPr/>
          <p:nvPr/>
        </p:nvSpPr>
        <p:spPr>
          <a:xfrm>
            <a:off x="1761490" y="1755140"/>
            <a:ext cx="911860" cy="37846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无机化学实验</a:t>
            </a:r>
            <a:r>
              <a:rPr kumimoji="0" lang="zh-CN" altLang="zh-CN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（</a:t>
            </a:r>
            <a:r>
              <a:rPr kumimoji="0" lang="en-US" altLang="zh-CN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2</a:t>
            </a:r>
            <a:r>
              <a:rPr kumimoji="0" lang="zh-CN" alt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  <a:endParaRPr kumimoji="0" lang="zh-CN" altLang="en-US" sz="1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99" name="圆角矩形 98"/>
          <p:cNvSpPr/>
          <p:nvPr/>
        </p:nvSpPr>
        <p:spPr>
          <a:xfrm>
            <a:off x="3082089" y="2945130"/>
            <a:ext cx="916305" cy="350520"/>
          </a:xfrm>
          <a:prstGeom prst="roundRect">
            <a:avLst/>
          </a:prstGeom>
          <a:solidFill>
            <a:srgbClr val="FFD5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大学物理（</a:t>
            </a:r>
            <a:r>
              <a:rPr kumimoji="0" lang="en-US" altLang="zh-CN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3</a:t>
            </a:r>
            <a:r>
              <a:rPr kumimoji="0" lang="zh-CN" alt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  <a:endParaRPr kumimoji="0" lang="zh-CN" altLang="en-US" sz="1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01" name="圆角矩形 100"/>
          <p:cNvSpPr/>
          <p:nvPr/>
        </p:nvSpPr>
        <p:spPr>
          <a:xfrm>
            <a:off x="4337685" y="2859405"/>
            <a:ext cx="1089025" cy="921385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有机化学实验</a:t>
            </a:r>
            <a:r>
              <a:rPr kumimoji="0" lang="zh-CN" altLang="zh-CN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（</a:t>
            </a:r>
            <a:r>
              <a:rPr kumimoji="0" lang="en-US" altLang="zh-CN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2</a:t>
            </a:r>
            <a:r>
              <a:rPr kumimoji="0" lang="zh-CN" alt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  <a:endParaRPr kumimoji="0" lang="zh-CN" altLang="en-US" sz="1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05" name="圆角矩形 104"/>
          <p:cNvSpPr/>
          <p:nvPr/>
        </p:nvSpPr>
        <p:spPr>
          <a:xfrm>
            <a:off x="1780540" y="2747645"/>
            <a:ext cx="911860" cy="37846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000" b="1" dirty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</a:rPr>
              <a:t>分</a:t>
            </a:r>
            <a:r>
              <a:rPr lang="zh-CN" altLang="en-US" sz="1000" b="1" dirty="0" smtClean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</a:rPr>
              <a:t>析</a:t>
            </a:r>
            <a:r>
              <a:rPr kumimoji="0" lang="zh-CN" alt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化学实验</a:t>
            </a:r>
            <a:r>
              <a:rPr kumimoji="0" lang="zh-CN" altLang="zh-CN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（</a:t>
            </a:r>
            <a:r>
              <a:rPr kumimoji="0" lang="en-US" altLang="zh-CN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2</a:t>
            </a:r>
            <a:r>
              <a:rPr kumimoji="0" lang="zh-CN" alt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  <a:endParaRPr kumimoji="0" lang="zh-CN" altLang="en-US" sz="1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09" name="圆角矩形 108"/>
          <p:cNvSpPr/>
          <p:nvPr/>
        </p:nvSpPr>
        <p:spPr>
          <a:xfrm>
            <a:off x="3018948" y="697865"/>
            <a:ext cx="1038225" cy="666115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zh-CN" alt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物理化学</a:t>
            </a:r>
            <a:r>
              <a:rPr lang="en-US" altLang="zh-CN" sz="1000" b="1" dirty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</a:rPr>
              <a:t>Ⅰ </a:t>
            </a:r>
            <a:r>
              <a:rPr kumimoji="0" lang="zh-CN" alt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（</a:t>
            </a:r>
            <a:r>
              <a:rPr kumimoji="0" lang="en-US" altLang="zh-CN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3</a:t>
            </a:r>
            <a:r>
              <a:rPr kumimoji="0" lang="zh-CN" alt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  <a:endParaRPr kumimoji="0" lang="zh-CN" altLang="en-US" sz="1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10" name="圆角矩形 109"/>
          <p:cNvSpPr/>
          <p:nvPr/>
        </p:nvSpPr>
        <p:spPr>
          <a:xfrm>
            <a:off x="3115310" y="3376930"/>
            <a:ext cx="1049655" cy="161925"/>
          </a:xfrm>
          <a:prstGeom prst="roundRect">
            <a:avLst/>
          </a:prstGeom>
          <a:solidFill>
            <a:srgbClr val="FFD5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计算机基础（</a:t>
            </a:r>
            <a:r>
              <a:rPr kumimoji="0" lang="en-US" altLang="zh-CN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3</a:t>
            </a:r>
            <a:r>
              <a:rPr kumimoji="0" lang="zh-CN" alt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  <a:endParaRPr kumimoji="0" lang="zh-CN" altLang="en-US" sz="1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11" name="圆角矩形 110"/>
          <p:cNvSpPr/>
          <p:nvPr/>
        </p:nvSpPr>
        <p:spPr>
          <a:xfrm>
            <a:off x="4366260" y="781021"/>
            <a:ext cx="979170" cy="44196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zh-CN" alt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物理化学</a:t>
            </a:r>
            <a:r>
              <a:rPr lang="en-US" altLang="zh-CN" sz="1000" b="1" dirty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</a:rPr>
              <a:t>Ⅱ</a:t>
            </a:r>
            <a:r>
              <a:rPr lang="en-US" altLang="zh-CN" sz="1000" b="1" dirty="0" smtClean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</a:rPr>
              <a:t> </a:t>
            </a:r>
            <a:r>
              <a:rPr kumimoji="0" lang="zh-CN" alt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（</a:t>
            </a:r>
            <a:r>
              <a:rPr kumimoji="0" lang="en-US" altLang="zh-CN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3</a:t>
            </a:r>
            <a:r>
              <a:rPr kumimoji="0" lang="zh-CN" alt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  <a:endParaRPr kumimoji="0" lang="zh-CN" altLang="en-US" sz="1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13" name="圆角矩形 112"/>
          <p:cNvSpPr/>
          <p:nvPr/>
        </p:nvSpPr>
        <p:spPr>
          <a:xfrm>
            <a:off x="4420870" y="3881755"/>
            <a:ext cx="1038225" cy="33528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zh-CN" altLang="en-US" sz="1000" b="1" dirty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</a:rPr>
              <a:t>化工原理</a:t>
            </a:r>
            <a:r>
              <a:rPr lang="en-US" altLang="zh-CN" sz="1000" b="1" dirty="0" smtClean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</a:rPr>
              <a:t>Ⅰ,</a:t>
            </a:r>
            <a:r>
              <a:rPr lang="en-US" altLang="zh-CN" sz="1000" b="1" dirty="0" smtClean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  <a:sym typeface="+mn-ea"/>
              </a:rPr>
              <a:t>Ⅱ</a:t>
            </a:r>
            <a:r>
              <a:rPr lang="en-US" altLang="zh-CN" sz="1000" b="1" dirty="0" smtClean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</a:rPr>
              <a:t> </a:t>
            </a:r>
            <a:r>
              <a:rPr kumimoji="0" lang="zh-CN" alt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（</a:t>
            </a:r>
            <a:r>
              <a:rPr kumimoji="0" lang="en-US" altLang="zh-CN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5</a:t>
            </a:r>
            <a:r>
              <a:rPr kumimoji="0" lang="zh-CN" alt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  <a:endParaRPr kumimoji="0" lang="zh-CN" altLang="en-US" sz="1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14" name="圆角矩形 113"/>
          <p:cNvSpPr/>
          <p:nvPr/>
        </p:nvSpPr>
        <p:spPr>
          <a:xfrm>
            <a:off x="3067050" y="2254885"/>
            <a:ext cx="971550" cy="605155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zh-CN" alt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现代仪器分析</a:t>
            </a:r>
            <a:r>
              <a:rPr lang="zh-CN" altLang="en-US" sz="1000" b="1" dirty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</a:rPr>
              <a:t>（</a:t>
            </a:r>
            <a:r>
              <a:rPr kumimoji="0" lang="en-US" altLang="zh-CN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4</a:t>
            </a:r>
            <a:r>
              <a:rPr kumimoji="0" lang="zh-CN" alt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  <a:endParaRPr kumimoji="0" lang="zh-CN" altLang="en-US" sz="1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16" name="圆角矩形 115"/>
          <p:cNvSpPr/>
          <p:nvPr/>
        </p:nvSpPr>
        <p:spPr>
          <a:xfrm>
            <a:off x="5714365" y="2609215"/>
            <a:ext cx="905510" cy="1090295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000" b="1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sym typeface="+mn-ea"/>
              </a:rPr>
              <a:t>精细化学品分析检测技</a:t>
            </a:r>
            <a:r>
              <a:rPr lang="zh-CN" altLang="en-US" sz="1000" b="1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sym typeface="+mn-ea"/>
              </a:rPr>
              <a:t>术（</a:t>
            </a:r>
            <a:r>
              <a:rPr lang="en-US" altLang="zh-CN" sz="1000" b="1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sym typeface="+mn-ea"/>
              </a:rPr>
              <a:t>2</a:t>
            </a:r>
            <a:r>
              <a:rPr lang="zh-CN" altLang="en-US" sz="1000" b="1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sym typeface="+mn-ea"/>
              </a:rPr>
              <a:t>）</a:t>
            </a:r>
            <a:endParaRPr kumimoji="0" lang="zh-CN" altLang="en-US" sz="1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19" name="圆角矩形 118"/>
          <p:cNvSpPr/>
          <p:nvPr/>
        </p:nvSpPr>
        <p:spPr>
          <a:xfrm>
            <a:off x="6619875" y="1196340"/>
            <a:ext cx="841375" cy="546735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精细有机合成与设计实验</a:t>
            </a:r>
            <a:r>
              <a:rPr kumimoji="0" lang="en-US" altLang="zh-CN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(2)</a:t>
            </a:r>
            <a:endParaRPr kumimoji="0" lang="zh-CN" altLang="en-US" sz="1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1" name="圆角矩形 120"/>
          <p:cNvSpPr/>
          <p:nvPr/>
        </p:nvSpPr>
        <p:spPr>
          <a:xfrm>
            <a:off x="6630035" y="535940"/>
            <a:ext cx="900430" cy="49276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zh-CN" altLang="en-US" sz="1000" b="1" dirty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</a:rPr>
              <a:t>表面活性剂科学与应用</a:t>
            </a:r>
            <a:r>
              <a:rPr lang="zh-CN" altLang="en-US" sz="1000" b="1" dirty="0" smtClean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</a:rPr>
              <a:t>实验</a:t>
            </a:r>
            <a:r>
              <a:rPr kumimoji="0" lang="en-US" altLang="zh-CN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(2)</a:t>
            </a:r>
            <a:endParaRPr kumimoji="0" lang="zh-CN" altLang="en-US" sz="1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2" name="圆角矩形 121"/>
          <p:cNvSpPr/>
          <p:nvPr/>
        </p:nvSpPr>
        <p:spPr>
          <a:xfrm>
            <a:off x="6604000" y="1971675"/>
            <a:ext cx="841375" cy="49276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高分子化学实验</a:t>
            </a:r>
            <a:r>
              <a:rPr kumimoji="0" lang="en-US" altLang="zh-CN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(2)</a:t>
            </a:r>
            <a:endParaRPr kumimoji="0" lang="zh-CN" altLang="en-US" sz="1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5" name="圆角矩形 124"/>
          <p:cNvSpPr/>
          <p:nvPr/>
        </p:nvSpPr>
        <p:spPr>
          <a:xfrm>
            <a:off x="7820025" y="2508250"/>
            <a:ext cx="1199515" cy="49276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精细化学品分析检测综合实</a:t>
            </a:r>
            <a:r>
              <a:rPr kumimoji="0" lang="zh-CN" alt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验</a:t>
            </a:r>
            <a:r>
              <a:rPr kumimoji="0" lang="en-US" altLang="zh-CN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(2.5)</a:t>
            </a:r>
            <a:endParaRPr kumimoji="0" lang="zh-CN" altLang="en-US" sz="1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6" name="圆角矩形 125"/>
          <p:cNvSpPr/>
          <p:nvPr/>
        </p:nvSpPr>
        <p:spPr>
          <a:xfrm>
            <a:off x="7887335" y="1075055"/>
            <a:ext cx="1151255" cy="413385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现代化妆品科学与技术实验</a:t>
            </a:r>
            <a:r>
              <a:rPr kumimoji="0" lang="zh-CN" alt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（</a:t>
            </a:r>
            <a:r>
              <a:rPr kumimoji="0" lang="en-US" altLang="zh-CN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2</a:t>
            </a:r>
            <a:r>
              <a:rPr kumimoji="0" lang="zh-CN" alt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  <a:endParaRPr kumimoji="0" lang="zh-CN" altLang="en-US" sz="1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cxnSp>
        <p:nvCxnSpPr>
          <p:cNvPr id="117" name="直接箭头连接符 116"/>
          <p:cNvCxnSpPr/>
          <p:nvPr/>
        </p:nvCxnSpPr>
        <p:spPr>
          <a:xfrm>
            <a:off x="1459865" y="1470660"/>
            <a:ext cx="35496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直接箭头连接符 129"/>
          <p:cNvCxnSpPr/>
          <p:nvPr/>
        </p:nvCxnSpPr>
        <p:spPr>
          <a:xfrm>
            <a:off x="1449705" y="3855720"/>
            <a:ext cx="35496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直接箭头连接符 130"/>
          <p:cNvCxnSpPr/>
          <p:nvPr/>
        </p:nvCxnSpPr>
        <p:spPr>
          <a:xfrm>
            <a:off x="2784475" y="3865880"/>
            <a:ext cx="17716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直接箭头连接符 131"/>
          <p:cNvCxnSpPr/>
          <p:nvPr/>
        </p:nvCxnSpPr>
        <p:spPr>
          <a:xfrm>
            <a:off x="6490970" y="822960"/>
            <a:ext cx="17716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直接箭头连接符 133"/>
          <p:cNvCxnSpPr/>
          <p:nvPr/>
        </p:nvCxnSpPr>
        <p:spPr>
          <a:xfrm>
            <a:off x="6433820" y="2248535"/>
            <a:ext cx="17716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直接连接符 65"/>
          <p:cNvCxnSpPr/>
          <p:nvPr/>
        </p:nvCxnSpPr>
        <p:spPr>
          <a:xfrm>
            <a:off x="5513070" y="719455"/>
            <a:ext cx="29845" cy="24460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直接箭头连接符 134"/>
          <p:cNvCxnSpPr>
            <a:endCxn id="41" idx="1"/>
          </p:cNvCxnSpPr>
          <p:nvPr/>
        </p:nvCxnSpPr>
        <p:spPr>
          <a:xfrm>
            <a:off x="4021239" y="1735454"/>
            <a:ext cx="419316" cy="3689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直接箭头连接符 137"/>
          <p:cNvCxnSpPr/>
          <p:nvPr/>
        </p:nvCxnSpPr>
        <p:spPr>
          <a:xfrm rot="5400000">
            <a:off x="2136775" y="1678305"/>
            <a:ext cx="168910" cy="190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直接箭头连接符 144"/>
          <p:cNvCxnSpPr/>
          <p:nvPr/>
        </p:nvCxnSpPr>
        <p:spPr>
          <a:xfrm rot="5400000">
            <a:off x="4768850" y="1810385"/>
            <a:ext cx="168910" cy="190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直接连接符 165"/>
          <p:cNvCxnSpPr/>
          <p:nvPr/>
        </p:nvCxnSpPr>
        <p:spPr>
          <a:xfrm>
            <a:off x="3523615" y="3248660"/>
            <a:ext cx="0" cy="1473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直接箭头连接符 174"/>
          <p:cNvCxnSpPr/>
          <p:nvPr/>
        </p:nvCxnSpPr>
        <p:spPr>
          <a:xfrm>
            <a:off x="5511165" y="719455"/>
            <a:ext cx="17716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直接箭头连接符 178"/>
          <p:cNvCxnSpPr/>
          <p:nvPr/>
        </p:nvCxnSpPr>
        <p:spPr>
          <a:xfrm>
            <a:off x="5543550" y="3161665"/>
            <a:ext cx="17716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直接箭头连接符 196"/>
          <p:cNvCxnSpPr/>
          <p:nvPr/>
        </p:nvCxnSpPr>
        <p:spPr>
          <a:xfrm>
            <a:off x="5332095" y="1497965"/>
            <a:ext cx="3048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直接箭头连接符 197"/>
          <p:cNvCxnSpPr>
            <a:endCxn id="29" idx="1"/>
          </p:cNvCxnSpPr>
          <p:nvPr/>
        </p:nvCxnSpPr>
        <p:spPr>
          <a:xfrm flipV="1">
            <a:off x="5426710" y="2204085"/>
            <a:ext cx="212090" cy="69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直接连接符 198"/>
          <p:cNvCxnSpPr/>
          <p:nvPr/>
        </p:nvCxnSpPr>
        <p:spPr>
          <a:xfrm>
            <a:off x="7649527" y="790257"/>
            <a:ext cx="20955" cy="2509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直接箭头连接符 203"/>
          <p:cNvCxnSpPr/>
          <p:nvPr/>
        </p:nvCxnSpPr>
        <p:spPr>
          <a:xfrm>
            <a:off x="7458075" y="1405890"/>
            <a:ext cx="17716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直接箭头连接符 204"/>
          <p:cNvCxnSpPr>
            <a:stCxn id="122" idx="3"/>
          </p:cNvCxnSpPr>
          <p:nvPr/>
        </p:nvCxnSpPr>
        <p:spPr>
          <a:xfrm>
            <a:off x="7445375" y="2218055"/>
            <a:ext cx="422275" cy="63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8" name="直接连接符 277"/>
          <p:cNvCxnSpPr/>
          <p:nvPr/>
        </p:nvCxnSpPr>
        <p:spPr>
          <a:xfrm>
            <a:off x="9333865" y="739775"/>
            <a:ext cx="25082" cy="24857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9" name="直接箭头连接符 278"/>
          <p:cNvCxnSpPr/>
          <p:nvPr/>
        </p:nvCxnSpPr>
        <p:spPr>
          <a:xfrm flipV="1">
            <a:off x="9331960" y="1246505"/>
            <a:ext cx="1847215" cy="5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直接箭头连接符 279"/>
          <p:cNvCxnSpPr/>
          <p:nvPr/>
        </p:nvCxnSpPr>
        <p:spPr>
          <a:xfrm flipV="1">
            <a:off x="9364345" y="2636520"/>
            <a:ext cx="254635" cy="190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直接连接符 290"/>
          <p:cNvCxnSpPr/>
          <p:nvPr/>
        </p:nvCxnSpPr>
        <p:spPr>
          <a:xfrm>
            <a:off x="9019540" y="1246505"/>
            <a:ext cx="3143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圆角矩形 35"/>
          <p:cNvSpPr/>
          <p:nvPr/>
        </p:nvSpPr>
        <p:spPr>
          <a:xfrm>
            <a:off x="419100" y="6353175"/>
            <a:ext cx="11582400" cy="447675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zh-CN" altLang="en-US" sz="1000" b="1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sym typeface="+mn-ea"/>
              </a:rPr>
              <a:t>通识教育选修（</a:t>
            </a:r>
            <a:r>
              <a:rPr lang="en-US" altLang="zh-CN" sz="1000" b="1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sym typeface="+mn-ea"/>
              </a:rPr>
              <a:t>8</a:t>
            </a:r>
            <a:r>
              <a:rPr lang="zh-CN" altLang="en-US" sz="1000" b="1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sym typeface="+mn-ea"/>
              </a:rPr>
              <a:t>）</a:t>
            </a:r>
            <a:r>
              <a:rPr lang="en-US" altLang="zh-CN" sz="1000" b="1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sym typeface="+mn-ea"/>
              </a:rPr>
              <a:t>+</a:t>
            </a:r>
            <a:r>
              <a:rPr lang="zh-CN" altLang="en-US" sz="1000" b="1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sym typeface="+mn-ea"/>
              </a:rPr>
              <a:t>形势与政策（</a:t>
            </a:r>
            <a:r>
              <a:rPr lang="en-US" altLang="zh-CN" sz="1000" b="1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sym typeface="+mn-ea"/>
              </a:rPr>
              <a:t>2</a:t>
            </a:r>
            <a:r>
              <a:rPr lang="zh-CN" altLang="en-US" sz="1000" b="1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sym typeface="+mn-ea"/>
              </a:rPr>
              <a:t>）</a:t>
            </a:r>
            <a:r>
              <a:rPr lang="en-US" altLang="zh-CN" sz="1000" b="1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sym typeface="+mn-ea"/>
              </a:rPr>
              <a:t>+</a:t>
            </a:r>
            <a:r>
              <a:rPr lang="zh-CN" altLang="en-US" sz="1000" b="1" dirty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</a:rPr>
              <a:t>专业</a:t>
            </a:r>
            <a:r>
              <a:rPr lang="zh-CN" altLang="en-US" sz="1000" b="1" dirty="0" smtClean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</a:rPr>
              <a:t>选修课、跨</a:t>
            </a:r>
            <a:r>
              <a:rPr lang="zh-CN" altLang="en-US" sz="1000" b="1" dirty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</a:rPr>
              <a:t>专业选修课（</a:t>
            </a:r>
            <a:r>
              <a:rPr lang="en-US" altLang="zh-CN" sz="1000" b="1" dirty="0" smtClean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</a:rPr>
              <a:t>16</a:t>
            </a:r>
            <a:r>
              <a:rPr lang="zh-CN" altLang="en-US" sz="1000" b="1" dirty="0" smtClean="0">
                <a:solidFill>
                  <a:srgbClr val="000000"/>
                </a:solidFill>
                <a:latin typeface="Arial" panose="020B0604020202020204"/>
                <a:ea typeface="微软雅黑" panose="020B0503020204020204" charset="-122"/>
              </a:rPr>
              <a:t>）</a:t>
            </a:r>
            <a:endParaRPr kumimoji="0" lang="en-US" altLang="zh-CN" sz="1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28" name="圆角矩形 27"/>
          <p:cNvSpPr/>
          <p:nvPr>
            <p:custDataLst>
              <p:tags r:id="rId9"/>
            </p:custDataLst>
          </p:nvPr>
        </p:nvSpPr>
        <p:spPr>
          <a:xfrm>
            <a:off x="332105" y="2786380"/>
            <a:ext cx="1063625" cy="523875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kumimoji="0" lang="zh-CN" alt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应用化学专业导论（</a:t>
            </a:r>
            <a:r>
              <a:rPr kumimoji="0" lang="en-US" altLang="zh-CN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2</a:t>
            </a:r>
            <a:r>
              <a:rPr kumimoji="0" lang="zh-CN" alt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  <a:endParaRPr kumimoji="0" lang="zh-CN" altLang="en-US" sz="1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cxnSp>
        <p:nvCxnSpPr>
          <p:cNvPr id="39" name="直接连接符 38"/>
          <p:cNvCxnSpPr/>
          <p:nvPr>
            <p:custDataLst>
              <p:tags r:id="rId10"/>
            </p:custDataLst>
          </p:nvPr>
        </p:nvCxnSpPr>
        <p:spPr>
          <a:xfrm>
            <a:off x="1521460" y="2423160"/>
            <a:ext cx="1270" cy="5778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圆角矩形 42"/>
          <p:cNvSpPr/>
          <p:nvPr>
            <p:custDataLst>
              <p:tags r:id="rId11"/>
            </p:custDataLst>
          </p:nvPr>
        </p:nvSpPr>
        <p:spPr>
          <a:xfrm>
            <a:off x="5958522" y="4287519"/>
            <a:ext cx="1468755" cy="57150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000" b="1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sym typeface="+mn-ea"/>
              </a:rPr>
              <a:t>习近平新时代中国特色社会主义思想概论（</a:t>
            </a:r>
            <a:r>
              <a:rPr lang="en-US" altLang="zh-CN" sz="1000" b="1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sym typeface="+mn-ea"/>
              </a:rPr>
              <a:t>3</a:t>
            </a:r>
            <a:r>
              <a:rPr lang="zh-CN" altLang="en-US" sz="1000" b="1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sym typeface="+mn-ea"/>
              </a:rPr>
              <a:t>）</a:t>
            </a:r>
            <a:endParaRPr kumimoji="0" lang="zh-CN" altLang="en-US" sz="1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cxnSp>
        <p:nvCxnSpPr>
          <p:cNvPr id="44" name="直接箭头连接符 43"/>
          <p:cNvCxnSpPr>
            <a:stCxn id="12" idx="3"/>
          </p:cNvCxnSpPr>
          <p:nvPr>
            <p:custDataLst>
              <p:tags r:id="rId12"/>
            </p:custDataLst>
          </p:nvPr>
        </p:nvCxnSpPr>
        <p:spPr>
          <a:xfrm flipV="1">
            <a:off x="5652770" y="4563746"/>
            <a:ext cx="300990" cy="53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圆角矩形 44"/>
          <p:cNvSpPr/>
          <p:nvPr>
            <p:custDataLst>
              <p:tags r:id="rId13"/>
            </p:custDataLst>
          </p:nvPr>
        </p:nvSpPr>
        <p:spPr>
          <a:xfrm>
            <a:off x="476885" y="5617845"/>
            <a:ext cx="4991100" cy="29337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000" b="1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sym typeface="+mn-ea"/>
              </a:rPr>
              <a:t>劳动教育（</a:t>
            </a:r>
            <a:r>
              <a:rPr lang="en-US" altLang="zh-CN" sz="1000" b="1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sym typeface="+mn-ea"/>
              </a:rPr>
              <a:t>2</a:t>
            </a:r>
            <a:r>
              <a:rPr lang="zh-CN" altLang="en-US" sz="1000" b="1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sym typeface="+mn-ea"/>
              </a:rPr>
              <a:t>）</a:t>
            </a:r>
            <a:endParaRPr kumimoji="0" lang="zh-CN" altLang="en-US" sz="10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49" name="圆角矩形 48"/>
          <p:cNvSpPr/>
          <p:nvPr>
            <p:custDataLst>
              <p:tags r:id="rId14"/>
            </p:custDataLst>
          </p:nvPr>
        </p:nvSpPr>
        <p:spPr>
          <a:xfrm>
            <a:off x="7952740" y="1541145"/>
            <a:ext cx="1114425" cy="354965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纳米材料化学（</a:t>
            </a:r>
            <a:r>
              <a:rPr kumimoji="0" lang="en-US" altLang="zh-CN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2</a:t>
            </a:r>
            <a:r>
              <a:rPr kumimoji="0" lang="zh-CN" alt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  <a:endParaRPr kumimoji="0" lang="zh-CN" altLang="en-US" sz="1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50" name="圆角矩形 49"/>
          <p:cNvSpPr/>
          <p:nvPr>
            <p:custDataLst>
              <p:tags r:id="rId15"/>
            </p:custDataLst>
          </p:nvPr>
        </p:nvSpPr>
        <p:spPr>
          <a:xfrm>
            <a:off x="7886700" y="2002790"/>
            <a:ext cx="1231900" cy="413385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纳米材料绿色合成实验（</a:t>
            </a:r>
            <a:r>
              <a:rPr kumimoji="0" lang="en-US" altLang="zh-CN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2</a:t>
            </a:r>
            <a:r>
              <a:rPr kumimoji="0" lang="zh-CN" alt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  <a:endParaRPr kumimoji="0" lang="zh-CN" altLang="en-US" sz="1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cxnSp>
        <p:nvCxnSpPr>
          <p:cNvPr id="157" name="直接箭头连接符 156"/>
          <p:cNvCxnSpPr>
            <a:stCxn id="26" idx="3"/>
          </p:cNvCxnSpPr>
          <p:nvPr/>
        </p:nvCxnSpPr>
        <p:spPr>
          <a:xfrm flipV="1">
            <a:off x="4076382" y="4486275"/>
            <a:ext cx="139037" cy="1329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直接箭头连接符 173"/>
          <p:cNvCxnSpPr>
            <a:stCxn id="19" idx="3"/>
            <a:endCxn id="109" idx="1"/>
          </p:cNvCxnSpPr>
          <p:nvPr/>
        </p:nvCxnSpPr>
        <p:spPr>
          <a:xfrm flipV="1">
            <a:off x="2658745" y="1030923"/>
            <a:ext cx="360203" cy="4264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接箭头连接符 36"/>
          <p:cNvCxnSpPr/>
          <p:nvPr/>
        </p:nvCxnSpPr>
        <p:spPr>
          <a:xfrm>
            <a:off x="2664112" y="1878965"/>
            <a:ext cx="446435" cy="47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圆角矩形 37"/>
          <p:cNvSpPr/>
          <p:nvPr/>
        </p:nvSpPr>
        <p:spPr>
          <a:xfrm>
            <a:off x="4419600" y="1280825"/>
            <a:ext cx="911860" cy="51308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物理化学实验</a:t>
            </a:r>
            <a:r>
              <a:rPr kumimoji="0" lang="zh-CN" altLang="zh-CN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（</a:t>
            </a:r>
            <a:r>
              <a:rPr kumimoji="0" lang="en-US" altLang="zh-CN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2.5</a:t>
            </a:r>
            <a:r>
              <a:rPr kumimoji="0" lang="zh-CN" alt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  <a:endParaRPr kumimoji="0" lang="zh-CN" altLang="en-US" sz="1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cxnSp>
        <p:nvCxnSpPr>
          <p:cNvPr id="48" name="直接箭头连接符 47"/>
          <p:cNvCxnSpPr/>
          <p:nvPr/>
        </p:nvCxnSpPr>
        <p:spPr>
          <a:xfrm flipV="1">
            <a:off x="4048125" y="1052830"/>
            <a:ext cx="264160" cy="88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6" name="圆角矩形 145"/>
          <p:cNvSpPr/>
          <p:nvPr>
            <p:custDataLst>
              <p:tags r:id="rId16"/>
            </p:custDataLst>
          </p:nvPr>
        </p:nvSpPr>
        <p:spPr>
          <a:xfrm>
            <a:off x="7860346" y="5592014"/>
            <a:ext cx="4141154" cy="29963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生产实习（</a:t>
            </a:r>
            <a:r>
              <a:rPr kumimoji="0" lang="en-US" altLang="zh-CN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3</a:t>
            </a:r>
            <a:r>
              <a:rPr kumimoji="0" lang="zh-CN" alt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）</a:t>
            </a:r>
            <a:endParaRPr kumimoji="0" lang="zh-CN" altLang="en-US" sz="1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7" name="圆角矩形 16"/>
          <p:cNvSpPr/>
          <p:nvPr/>
        </p:nvSpPr>
        <p:spPr>
          <a:xfrm>
            <a:off x="7837805" y="3053080"/>
            <a:ext cx="1200785" cy="432435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000" b="1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sym typeface="+mn-ea"/>
              </a:rPr>
              <a:t>精细化学品复配原理和技术（</a:t>
            </a:r>
            <a:r>
              <a:rPr lang="en-US" altLang="zh-CN" sz="1000" b="1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sym typeface="+mn-ea"/>
              </a:rPr>
              <a:t>2</a:t>
            </a:r>
            <a:r>
              <a:rPr lang="zh-CN" altLang="en-US" sz="1000" b="1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sym typeface="+mn-ea"/>
              </a:rPr>
              <a:t>）</a:t>
            </a:r>
            <a:endParaRPr kumimoji="0" lang="zh-CN" altLang="en-US" sz="1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cxnSp>
        <p:nvCxnSpPr>
          <p:cNvPr id="56" name="直接连接符 55"/>
          <p:cNvCxnSpPr/>
          <p:nvPr/>
        </p:nvCxnSpPr>
        <p:spPr>
          <a:xfrm>
            <a:off x="920433" y="5131581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接连接符 62"/>
          <p:cNvCxnSpPr>
            <a:stCxn id="12" idx="2"/>
            <a:endCxn id="25" idx="0"/>
          </p:cNvCxnSpPr>
          <p:nvPr/>
        </p:nvCxnSpPr>
        <p:spPr>
          <a:xfrm flipH="1">
            <a:off x="4908391" y="4848224"/>
            <a:ext cx="9367" cy="669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直接连接符 64"/>
          <p:cNvCxnSpPr>
            <a:stCxn id="24" idx="2"/>
            <a:endCxn id="159" idx="0"/>
          </p:cNvCxnSpPr>
          <p:nvPr/>
        </p:nvCxnSpPr>
        <p:spPr>
          <a:xfrm flipH="1">
            <a:off x="920115" y="4723303"/>
            <a:ext cx="11906" cy="512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接箭头连接符 50"/>
          <p:cNvCxnSpPr/>
          <p:nvPr/>
        </p:nvCxnSpPr>
        <p:spPr>
          <a:xfrm>
            <a:off x="4857433" y="2331403"/>
            <a:ext cx="7620" cy="5207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DOCER_TEMPLATE_OPEN_ONCE_MARK" val="1"/>
  <p:tag name="KSO_WPP_MARK_KEY" val="c5b7d9a7-72c1-490f-87a5-d9e9771c379a"/>
  <p:tag name="COMMONDATA" val="eyJoZGlkIjoiZDcwMWI5MmExYzQzNmQwNjY3OGVkNTlhMjgyZDNjOTMifQ==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4553"/>
  <p:tag name="KSO_WM_SPECIAL_SOURCE" val="bdnul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394</Words>
  <Application>Microsoft Office PowerPoint</Application>
  <PresentationFormat>宽屏</PresentationFormat>
  <Paragraphs>68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等线</vt:lpstr>
      <vt:lpstr>等线 Light</vt:lpstr>
      <vt:lpstr>微软雅黑</vt:lpstr>
      <vt:lpstr>Arial</vt:lpstr>
      <vt:lpstr>Times New Roman</vt:lpstr>
      <vt:lpstr>Office 主题​​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Office</dc:creator>
  <cp:lastModifiedBy>W</cp:lastModifiedBy>
  <cp:revision>125</cp:revision>
  <cp:lastPrinted>2024-11-28T09:31:00Z</cp:lastPrinted>
  <dcterms:created xsi:type="dcterms:W3CDTF">2019-03-06T01:25:00Z</dcterms:created>
  <dcterms:modified xsi:type="dcterms:W3CDTF">2025-10-09T08:35:49Z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2052-12.1.0.21171</vt:lpwstr>
  </property>
  <property fmtid="{D5CDD505-2E9C-101B-9397-08002B2CF9AE}" pid="3" name="ICV">
    <vt:lpwstr>F828D1D086FB40C7A5AB13283DD070C4_13</vt:lpwstr>
  </property>
</Properties>
</file>